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1.xml" ContentType="application/vnd.openxmlformats-officedocument.presentationml.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0" r:id="rId3"/>
    <p:sldId id="281" r:id="rId4"/>
    <p:sldId id="257" r:id="rId5"/>
    <p:sldId id="282" r:id="rId6"/>
    <p:sldId id="283" r:id="rId7"/>
    <p:sldId id="284" r:id="rId8"/>
    <p:sldId id="285" r:id="rId9"/>
    <p:sldId id="286" r:id="rId10"/>
    <p:sldId id="287" r:id="rId11"/>
    <p:sldId id="288" r:id="rId12"/>
    <p:sldId id="289" r:id="rId13"/>
    <p:sldId id="290" r:id="rId14"/>
    <p:sldId id="270"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kman A." initials="LA" lastIdx="5" clrIdx="0">
    <p:extLst>
      <p:ext uri="{19B8F6BF-5375-455C-9EA6-DF929625EA0E}">
        <p15:presenceInfo xmlns:p15="http://schemas.microsoft.com/office/powerpoint/2012/main" userId="Lokman 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283B"/>
    <a:srgbClr val="6088C4"/>
    <a:srgbClr val="5E1C1C"/>
    <a:srgbClr val="5533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3" d="100"/>
          <a:sy n="113" d="100"/>
        </p:scale>
        <p:origin x="51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dirty="0"/>
              <a:t>Proportion</a:t>
            </a:r>
            <a:r>
              <a:rPr lang="en-US" baseline="0" dirty="0"/>
              <a:t> de </a:t>
            </a:r>
            <a:r>
              <a:rPr lang="en-US" baseline="0" dirty="0" err="1"/>
              <a:t>consommateurs</a:t>
            </a:r>
            <a:r>
              <a:rPr lang="en-US" baseline="0" dirty="0"/>
              <a:t> </a:t>
            </a:r>
            <a:r>
              <a:rPr lang="en-US" baseline="0" dirty="0" err="1"/>
              <a:t>réguliers</a:t>
            </a:r>
            <a:r>
              <a:rPr lang="en-US" baseline="0" dirty="0"/>
              <a:t> chez les </a:t>
            </a:r>
            <a:r>
              <a:rPr lang="en-US" baseline="0" dirty="0" err="1"/>
              <a:t>jeunes</a:t>
            </a:r>
            <a:r>
              <a:rPr lang="en-US" baseline="0" dirty="0"/>
              <a:t> </a:t>
            </a:r>
            <a:r>
              <a:rPr lang="en-US" baseline="0" dirty="0" err="1"/>
              <a:t>en</a:t>
            </a:r>
            <a:r>
              <a:rPr lang="en-US" baseline="0" dirty="0"/>
              <a:t> 2020</a:t>
            </a:r>
            <a:endParaRPr lang="en-US" dirty="0"/>
          </a:p>
        </c:rich>
      </c:tx>
      <c:layout>
        <c:manualLayout>
          <c:xMode val="edge"/>
          <c:yMode val="edge"/>
          <c:x val="0.14429728119926113"/>
          <c:y val="2.8777771777163366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fr-FR"/>
        </a:p>
      </c:txPr>
    </c:title>
    <c:autoTitleDeleted val="0"/>
    <c:plotArea>
      <c:layout/>
      <c:barChart>
        <c:barDir val="bar"/>
        <c:grouping val="stacked"/>
        <c:varyColors val="0"/>
        <c:ser>
          <c:idx val="0"/>
          <c:order val="0"/>
          <c:tx>
            <c:strRef>
              <c:f>Feuil1!$B$1</c:f>
              <c:strCache>
                <c:ptCount val="1"/>
                <c:pt idx="0">
                  <c:v>Série 1</c:v>
                </c:pt>
              </c:strCache>
            </c:strRef>
          </c:tx>
          <c:spPr>
            <a:gradFill rotWithShape="1">
              <a:gsLst>
                <a:gs pos="0">
                  <a:schemeClr val="accent1">
                    <a:tint val="94000"/>
                    <a:satMod val="103000"/>
                    <a:lumMod val="102000"/>
                  </a:schemeClr>
                </a:gs>
                <a:gs pos="50000">
                  <a:schemeClr val="accent1">
                    <a:shade val="100000"/>
                    <a:satMod val="110000"/>
                    <a:lumMod val="100000"/>
                  </a:schemeClr>
                </a:gs>
                <a:gs pos="100000">
                  <a:schemeClr val="accent1">
                    <a:shade val="78000"/>
                    <a:satMod val="120000"/>
                    <a:lumMod val="99000"/>
                  </a:schemeClr>
                </a:gs>
              </a:gsLst>
              <a:lin ang="5400000" scaled="0"/>
            </a:gradFill>
            <a:ln>
              <a:noFill/>
            </a:ln>
            <a:effectLst/>
          </c:spPr>
          <c:invertIfNegative val="0"/>
          <c:dPt>
            <c:idx val="0"/>
            <c:invertIfNegative val="0"/>
            <c:bubble3D val="0"/>
            <c:spPr>
              <a:solidFill>
                <a:srgbClr val="AD283B"/>
              </a:solidFill>
              <a:ln>
                <a:noFill/>
              </a:ln>
              <a:effectLst/>
            </c:spPr>
            <c:extLst>
              <c:ext xmlns:c16="http://schemas.microsoft.com/office/drawing/2014/chart" uri="{C3380CC4-5D6E-409C-BE32-E72D297353CC}">
                <c16:uniqueId val="{00000004-83C5-4638-854D-82048A6FA049}"/>
              </c:ext>
            </c:extLst>
          </c:dPt>
          <c:dPt>
            <c:idx val="1"/>
            <c:invertIfNegative val="0"/>
            <c:bubble3D val="0"/>
            <c:spPr>
              <a:solidFill>
                <a:schemeClr val="accent2">
                  <a:lumMod val="75000"/>
                </a:schemeClr>
              </a:solidFill>
              <a:ln>
                <a:noFill/>
              </a:ln>
              <a:effectLst/>
            </c:spPr>
            <c:extLst>
              <c:ext xmlns:c16="http://schemas.microsoft.com/office/drawing/2014/chart" uri="{C3380CC4-5D6E-409C-BE32-E72D297353CC}">
                <c16:uniqueId val="{00000005-83C5-4638-854D-82048A6FA049}"/>
              </c:ext>
            </c:extLst>
          </c:dPt>
          <c:dPt>
            <c:idx val="2"/>
            <c:invertIfNegative val="0"/>
            <c:bubble3D val="0"/>
            <c:spPr>
              <a:solidFill>
                <a:schemeClr val="accent2">
                  <a:lumMod val="75000"/>
                </a:schemeClr>
              </a:solidFill>
              <a:ln>
                <a:noFill/>
              </a:ln>
              <a:effectLst/>
            </c:spPr>
            <c:extLst>
              <c:ext xmlns:c16="http://schemas.microsoft.com/office/drawing/2014/chart" uri="{C3380CC4-5D6E-409C-BE32-E72D297353CC}">
                <c16:uniqueId val="{00000006-83C5-4638-854D-82048A6FA04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Feuil1!$A$2:$A$4</c:f>
              <c:strCache>
                <c:ptCount val="3"/>
                <c:pt idx="0">
                  <c:v>Vin</c:v>
                </c:pt>
                <c:pt idx="1">
                  <c:v>Bière</c:v>
                </c:pt>
                <c:pt idx="2">
                  <c:v>Alcools forts</c:v>
                </c:pt>
              </c:strCache>
            </c:strRef>
          </c:cat>
          <c:val>
            <c:numRef>
              <c:f>Feuil1!$B$2:$B$4</c:f>
              <c:numCache>
                <c:formatCode>General</c:formatCode>
                <c:ptCount val="3"/>
                <c:pt idx="0">
                  <c:v>35.9</c:v>
                </c:pt>
                <c:pt idx="1">
                  <c:v>63.5</c:v>
                </c:pt>
                <c:pt idx="2">
                  <c:v>67.3</c:v>
                </c:pt>
              </c:numCache>
            </c:numRef>
          </c:val>
          <c:extLst>
            <c:ext xmlns:c16="http://schemas.microsoft.com/office/drawing/2014/chart" uri="{C3380CC4-5D6E-409C-BE32-E72D297353CC}">
              <c16:uniqueId val="{00000000-83C5-4638-854D-82048A6FA049}"/>
            </c:ext>
          </c:extLst>
        </c:ser>
        <c:dLbls>
          <c:dLblPos val="ctr"/>
          <c:showLegendKey val="0"/>
          <c:showVal val="1"/>
          <c:showCatName val="0"/>
          <c:showSerName val="0"/>
          <c:showPercent val="0"/>
          <c:showBubbleSize val="0"/>
        </c:dLbls>
        <c:gapWidth val="150"/>
        <c:overlap val="100"/>
        <c:axId val="194419663"/>
        <c:axId val="194432143"/>
      </c:barChart>
      <c:catAx>
        <c:axId val="194419663"/>
        <c:scaling>
          <c:orientation val="minMax"/>
        </c:scaling>
        <c:delete val="0"/>
        <c:axPos val="l"/>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crossAx val="194432143"/>
        <c:crosses val="autoZero"/>
        <c:auto val="1"/>
        <c:lblAlgn val="ctr"/>
        <c:lblOffset val="100"/>
        <c:noMultiLvlLbl val="0"/>
      </c:catAx>
      <c:valAx>
        <c:axId val="194432143"/>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crossAx val="1944196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r>
              <a:rPr lang="en-US" dirty="0" err="1"/>
              <a:t>Classement</a:t>
            </a:r>
            <a:r>
              <a:rPr lang="en-US" baseline="0" dirty="0"/>
              <a:t> des CA par </a:t>
            </a:r>
            <a:r>
              <a:rPr lang="en-US" baseline="0" dirty="0" err="1"/>
              <a:t>produit</a:t>
            </a:r>
            <a:r>
              <a:rPr lang="en-US" baseline="0" dirty="0"/>
              <a:t> </a:t>
            </a:r>
            <a:r>
              <a:rPr lang="en-US" baseline="0" dirty="0" err="1"/>
              <a:t>en</a:t>
            </a:r>
            <a:r>
              <a:rPr lang="en-US" baseline="0" dirty="0"/>
              <a:t> €</a:t>
            </a:r>
            <a:endParaRPr lang="en-US" dirty="0"/>
          </a:p>
        </c:rich>
      </c:tx>
      <c:overlay val="0"/>
      <c:spPr>
        <a:noFill/>
        <a:ln>
          <a:noFill/>
        </a:ln>
        <a:effectLst/>
      </c:spPr>
      <c:txPr>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endParaRPr lang="fr-FR"/>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Feuil1!$B$1</c:f>
              <c:strCache>
                <c:ptCount val="1"/>
                <c:pt idx="0">
                  <c:v>Série 1</c:v>
                </c:pt>
              </c:strCache>
            </c:strRef>
          </c:tx>
          <c:spPr>
            <a:solidFill>
              <a:schemeClr val="accent2">
                <a:lumMod val="75000"/>
              </a:schemeClr>
            </a:solidFill>
            <a:ln>
              <a:noFill/>
            </a:ln>
            <a:effectLst/>
            <a:sp3d/>
          </c:spPr>
          <c:invertIfNegative val="0"/>
          <c:dPt>
            <c:idx val="3"/>
            <c:invertIfNegative val="0"/>
            <c:bubble3D val="0"/>
            <c:spPr>
              <a:solidFill>
                <a:srgbClr val="AD283B"/>
              </a:solidFill>
              <a:ln>
                <a:solidFill>
                  <a:srgbClr val="AD283B"/>
                </a:solidFill>
              </a:ln>
              <a:effectLst/>
              <a:sp3d>
                <a:contourClr>
                  <a:srgbClr val="AD283B"/>
                </a:contourClr>
              </a:sp3d>
            </c:spPr>
            <c:extLst>
              <c:ext xmlns:c16="http://schemas.microsoft.com/office/drawing/2014/chart" uri="{C3380CC4-5D6E-409C-BE32-E72D297353CC}">
                <c16:uniqueId val="{00000004-20F5-44E0-9FE7-89AD649A0B4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Feuil1!$A$2:$A$5</c:f>
              <c:strCache>
                <c:ptCount val="4"/>
                <c:pt idx="0">
                  <c:v>Champagne Gosset Grand Millésime 2006</c:v>
                </c:pt>
                <c:pt idx="1">
                  <c:v>Cognac Frapin VIP XO</c:v>
                </c:pt>
                <c:pt idx="2">
                  <c:v>Champagne Gosset Grand Rosé</c:v>
                </c:pt>
                <c:pt idx="3">
                  <c:v>Champagne Gosset Grand Blanc de Blancs</c:v>
                </c:pt>
              </c:strCache>
            </c:strRef>
          </c:cat>
          <c:val>
            <c:numRef>
              <c:f>Feuil1!$B$2:$B$5</c:f>
              <c:numCache>
                <c:formatCode>General</c:formatCode>
                <c:ptCount val="4"/>
                <c:pt idx="0">
                  <c:v>1590</c:v>
                </c:pt>
                <c:pt idx="1">
                  <c:v>2288</c:v>
                </c:pt>
                <c:pt idx="2">
                  <c:v>4263</c:v>
                </c:pt>
                <c:pt idx="3">
                  <c:v>4704</c:v>
                </c:pt>
              </c:numCache>
            </c:numRef>
          </c:val>
          <c:extLst>
            <c:ext xmlns:c16="http://schemas.microsoft.com/office/drawing/2014/chart" uri="{C3380CC4-5D6E-409C-BE32-E72D297353CC}">
              <c16:uniqueId val="{00000000-20F5-44E0-9FE7-89AD649A0B4E}"/>
            </c:ext>
          </c:extLst>
        </c:ser>
        <c:dLbls>
          <c:showLegendKey val="0"/>
          <c:showVal val="1"/>
          <c:showCatName val="0"/>
          <c:showSerName val="0"/>
          <c:showPercent val="0"/>
          <c:showBubbleSize val="0"/>
        </c:dLbls>
        <c:gapWidth val="150"/>
        <c:shape val="box"/>
        <c:axId val="488442271"/>
        <c:axId val="488442687"/>
        <c:axId val="0"/>
      </c:bar3DChart>
      <c:catAx>
        <c:axId val="48844227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fr-FR"/>
          </a:p>
        </c:txPr>
        <c:crossAx val="488442687"/>
        <c:crosses val="autoZero"/>
        <c:auto val="1"/>
        <c:lblAlgn val="ctr"/>
        <c:lblOffset val="100"/>
        <c:noMultiLvlLbl val="0"/>
      </c:catAx>
      <c:valAx>
        <c:axId val="488442687"/>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4884422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3-03-02T00:23:28.124" idx="4">
    <p:pos x="10" y="10"/>
    <p:text>Nous évoluons dans un marché en pleine transformation, malgré une baisse de la consommation de vin par les nouvelles générations, nous saluons : 
Impacte positif de la crise sanitaire sur les habitudes de consommation
CA du e-commerce vin a bondi de 30% par an en moyenne entre 2013 et 2021
Accélération des stratégies en lignes par les acteurs généralistes (Cdiscount, Amazon) et apparition de sites de ventes privée spécialisés
Estimation du marché en ligne en 2024 : 1 milliard d’€uros !</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4D4084-D634-4F30-8D86-3434CBD3CD1D}"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574E1D3D-44DB-4B23-886A-8F4BFB82A44C}">
      <dgm:prSet phldrT="[Texte]"/>
      <dgm:spPr>
        <a:solidFill>
          <a:schemeClr val="accent2">
            <a:lumMod val="75000"/>
          </a:schemeClr>
        </a:solidFill>
      </dgm:spPr>
      <dgm:t>
        <a:bodyPr/>
        <a:lstStyle/>
        <a:p>
          <a:r>
            <a:rPr lang="fr-FR" dirty="0">
              <a:solidFill>
                <a:schemeClr val="tx1"/>
              </a:solidFill>
            </a:rPr>
            <a:t>1961</a:t>
          </a:r>
        </a:p>
      </dgm:t>
    </dgm:pt>
    <dgm:pt modelId="{CB0B2B83-29CC-4651-AC34-EF7BE21DF3F9}" type="parTrans" cxnId="{9B6D508B-8E99-4580-AD26-53DF9AE5E2CB}">
      <dgm:prSet/>
      <dgm:spPr/>
      <dgm:t>
        <a:bodyPr/>
        <a:lstStyle/>
        <a:p>
          <a:endParaRPr lang="fr-FR"/>
        </a:p>
      </dgm:t>
    </dgm:pt>
    <dgm:pt modelId="{67DEE2AA-C1E7-4835-BD30-BA061BA6DE96}" type="sibTrans" cxnId="{9B6D508B-8E99-4580-AD26-53DF9AE5E2CB}">
      <dgm:prSet/>
      <dgm:spPr/>
      <dgm:t>
        <a:bodyPr/>
        <a:lstStyle/>
        <a:p>
          <a:endParaRPr lang="fr-FR"/>
        </a:p>
      </dgm:t>
    </dgm:pt>
    <dgm:pt modelId="{B3D61F76-3E6D-405D-AD13-CA91BDEFC781}">
      <dgm:prSet phldrT="[Texte]" custT="1"/>
      <dgm:spPr/>
      <dgm:t>
        <a:bodyPr/>
        <a:lstStyle/>
        <a:p>
          <a:pPr algn="ctr">
            <a:buNone/>
          </a:pPr>
          <a:r>
            <a:rPr lang="fr-FR" sz="2400" b="1" dirty="0">
              <a:solidFill>
                <a:srgbClr val="AD283B"/>
              </a:solidFill>
            </a:rPr>
            <a:t>26</a:t>
          </a:r>
        </a:p>
      </dgm:t>
    </dgm:pt>
    <dgm:pt modelId="{80E09F22-82A8-4105-AA8B-EE166FD597A7}" type="parTrans" cxnId="{E8A5E735-FE27-4A45-9C3F-CA5ACBDE6612}">
      <dgm:prSet/>
      <dgm:spPr/>
      <dgm:t>
        <a:bodyPr/>
        <a:lstStyle/>
        <a:p>
          <a:endParaRPr lang="fr-FR"/>
        </a:p>
      </dgm:t>
    </dgm:pt>
    <dgm:pt modelId="{A0A80969-D885-408E-BA22-F2355F60FE87}" type="sibTrans" cxnId="{E8A5E735-FE27-4A45-9C3F-CA5ACBDE6612}">
      <dgm:prSet/>
      <dgm:spPr/>
      <dgm:t>
        <a:bodyPr/>
        <a:lstStyle/>
        <a:p>
          <a:endParaRPr lang="fr-FR"/>
        </a:p>
      </dgm:t>
    </dgm:pt>
    <dgm:pt modelId="{14D63FF6-E3BA-45F7-BF74-C00736B2D7F6}">
      <dgm:prSet phldrT="[Texte]"/>
      <dgm:spPr>
        <a:solidFill>
          <a:schemeClr val="accent2">
            <a:lumMod val="75000"/>
          </a:schemeClr>
        </a:solidFill>
      </dgm:spPr>
      <dgm:t>
        <a:bodyPr/>
        <a:lstStyle/>
        <a:p>
          <a:r>
            <a:rPr lang="fr-FR" dirty="0">
              <a:solidFill>
                <a:schemeClr val="tx1"/>
              </a:solidFill>
            </a:rPr>
            <a:t>2017</a:t>
          </a:r>
        </a:p>
      </dgm:t>
    </dgm:pt>
    <dgm:pt modelId="{84CA69F8-6109-4794-BDCA-51B27B2FD789}" type="parTrans" cxnId="{7CD43E68-2B1C-4690-B0A4-EDAE9C2262B9}">
      <dgm:prSet/>
      <dgm:spPr/>
      <dgm:t>
        <a:bodyPr/>
        <a:lstStyle/>
        <a:p>
          <a:endParaRPr lang="fr-FR"/>
        </a:p>
      </dgm:t>
    </dgm:pt>
    <dgm:pt modelId="{48B71897-77DE-46D4-B5FF-A98E831F4B2F}" type="sibTrans" cxnId="{7CD43E68-2B1C-4690-B0A4-EDAE9C2262B9}">
      <dgm:prSet/>
      <dgm:spPr/>
      <dgm:t>
        <a:bodyPr/>
        <a:lstStyle/>
        <a:p>
          <a:endParaRPr lang="fr-FR"/>
        </a:p>
      </dgm:t>
    </dgm:pt>
    <dgm:pt modelId="{162296B4-7AB3-4644-A4C7-BC8170CD4630}">
      <dgm:prSet phldrT="[Texte]" custT="1"/>
      <dgm:spPr/>
      <dgm:t>
        <a:bodyPr/>
        <a:lstStyle/>
        <a:p>
          <a:pPr algn="ctr">
            <a:buNone/>
          </a:pPr>
          <a:r>
            <a:rPr lang="fr-FR" sz="2400" b="1" dirty="0">
              <a:solidFill>
                <a:srgbClr val="AD283B"/>
              </a:solidFill>
            </a:rPr>
            <a:t>11,7</a:t>
          </a:r>
          <a:endParaRPr lang="fr-FR" sz="2000" b="1" dirty="0">
            <a:solidFill>
              <a:srgbClr val="AD283B"/>
            </a:solidFill>
          </a:endParaRPr>
        </a:p>
      </dgm:t>
    </dgm:pt>
    <dgm:pt modelId="{0864B7D1-C96C-43A7-926B-B491D647CE1A}" type="parTrans" cxnId="{44AE1E71-E14E-4855-A276-CEAE58ED3415}">
      <dgm:prSet/>
      <dgm:spPr/>
      <dgm:t>
        <a:bodyPr/>
        <a:lstStyle/>
        <a:p>
          <a:endParaRPr lang="fr-FR"/>
        </a:p>
      </dgm:t>
    </dgm:pt>
    <dgm:pt modelId="{BD45AF8B-EA4F-4A1A-A3AE-7F7F1D0717CA}" type="sibTrans" cxnId="{44AE1E71-E14E-4855-A276-CEAE58ED3415}">
      <dgm:prSet/>
      <dgm:spPr/>
      <dgm:t>
        <a:bodyPr/>
        <a:lstStyle/>
        <a:p>
          <a:endParaRPr lang="fr-FR"/>
        </a:p>
      </dgm:t>
    </dgm:pt>
    <dgm:pt modelId="{069BF957-5EEF-4F55-8200-EBDF34C54CBD}">
      <dgm:prSet phldrT="[Texte]" custT="1"/>
      <dgm:spPr/>
      <dgm:t>
        <a:bodyPr/>
        <a:lstStyle/>
        <a:p>
          <a:pPr algn="ctr">
            <a:buNone/>
          </a:pPr>
          <a:r>
            <a:rPr lang="fr-FR" sz="2000" b="1" dirty="0">
              <a:solidFill>
                <a:srgbClr val="AD283B"/>
              </a:solidFill>
            </a:rPr>
            <a:t>l/pers</a:t>
          </a:r>
        </a:p>
      </dgm:t>
    </dgm:pt>
    <dgm:pt modelId="{1AD6E53A-059D-4051-9FCC-8B8694F7982A}" type="parTrans" cxnId="{F2E8AED1-8957-4220-AB72-69BC9D71173D}">
      <dgm:prSet/>
      <dgm:spPr/>
      <dgm:t>
        <a:bodyPr/>
        <a:lstStyle/>
        <a:p>
          <a:endParaRPr lang="fr-FR"/>
        </a:p>
      </dgm:t>
    </dgm:pt>
    <dgm:pt modelId="{5353886D-F9C5-4655-AC38-C1607AA90900}" type="sibTrans" cxnId="{F2E8AED1-8957-4220-AB72-69BC9D71173D}">
      <dgm:prSet/>
      <dgm:spPr/>
      <dgm:t>
        <a:bodyPr/>
        <a:lstStyle/>
        <a:p>
          <a:endParaRPr lang="fr-FR"/>
        </a:p>
      </dgm:t>
    </dgm:pt>
    <dgm:pt modelId="{C8BFAACD-AAE8-4F0E-83B2-CC10327A1F66}">
      <dgm:prSet phldrT="[Texte]" custT="1"/>
      <dgm:spPr/>
      <dgm:t>
        <a:bodyPr/>
        <a:lstStyle/>
        <a:p>
          <a:pPr algn="ctr">
            <a:buNone/>
          </a:pPr>
          <a:r>
            <a:rPr lang="fr-FR" sz="2000" b="1" dirty="0">
              <a:solidFill>
                <a:srgbClr val="AD283B"/>
              </a:solidFill>
            </a:rPr>
            <a:t>l/pers</a:t>
          </a:r>
        </a:p>
      </dgm:t>
    </dgm:pt>
    <dgm:pt modelId="{FC957A86-21BA-4D1F-A3D4-33E27D774325}" type="parTrans" cxnId="{4AAD4E82-75E7-4922-A735-4BD658C9DE6A}">
      <dgm:prSet/>
      <dgm:spPr/>
      <dgm:t>
        <a:bodyPr/>
        <a:lstStyle/>
        <a:p>
          <a:endParaRPr lang="fr-FR"/>
        </a:p>
      </dgm:t>
    </dgm:pt>
    <dgm:pt modelId="{5691ADB6-7C34-42CD-AAE8-B0C048FFE8DF}" type="sibTrans" cxnId="{4AAD4E82-75E7-4922-A735-4BD658C9DE6A}">
      <dgm:prSet/>
      <dgm:spPr/>
      <dgm:t>
        <a:bodyPr/>
        <a:lstStyle/>
        <a:p>
          <a:endParaRPr lang="fr-FR"/>
        </a:p>
      </dgm:t>
    </dgm:pt>
    <dgm:pt modelId="{B089C47C-7873-44C1-8037-6FD5C890DB1A}" type="pres">
      <dgm:prSet presAssocID="{DD4D4084-D634-4F30-8D86-3434CBD3CD1D}" presName="linearFlow" presStyleCnt="0">
        <dgm:presLayoutVars>
          <dgm:dir/>
          <dgm:animLvl val="lvl"/>
          <dgm:resizeHandles val="exact"/>
        </dgm:presLayoutVars>
      </dgm:prSet>
      <dgm:spPr/>
    </dgm:pt>
    <dgm:pt modelId="{5404D899-976E-442C-B74E-BC3F6CCDD6B1}" type="pres">
      <dgm:prSet presAssocID="{574E1D3D-44DB-4B23-886A-8F4BFB82A44C}" presName="composite" presStyleCnt="0"/>
      <dgm:spPr/>
    </dgm:pt>
    <dgm:pt modelId="{E9B405C4-5D19-484A-93F3-DFDF6FA0318F}" type="pres">
      <dgm:prSet presAssocID="{574E1D3D-44DB-4B23-886A-8F4BFB82A44C}" presName="parTx" presStyleLbl="node1" presStyleIdx="0" presStyleCnt="2">
        <dgm:presLayoutVars>
          <dgm:chMax val="0"/>
          <dgm:chPref val="0"/>
          <dgm:bulletEnabled val="1"/>
        </dgm:presLayoutVars>
      </dgm:prSet>
      <dgm:spPr/>
    </dgm:pt>
    <dgm:pt modelId="{229C64AC-C423-4F16-8C86-CC3B624958E0}" type="pres">
      <dgm:prSet presAssocID="{574E1D3D-44DB-4B23-886A-8F4BFB82A44C}" presName="parSh" presStyleLbl="node1" presStyleIdx="0" presStyleCnt="2" custLinFactNeighborY="2096"/>
      <dgm:spPr/>
    </dgm:pt>
    <dgm:pt modelId="{FE2AE06D-759C-4CC4-896D-A9BBA21EE8E6}" type="pres">
      <dgm:prSet presAssocID="{574E1D3D-44DB-4B23-886A-8F4BFB82A44C}" presName="desTx" presStyleLbl="fgAcc1" presStyleIdx="0" presStyleCnt="2" custScaleX="93841" custScaleY="63390" custLinFactNeighborX="896" custLinFactNeighborY="-22568">
        <dgm:presLayoutVars>
          <dgm:bulletEnabled val="1"/>
        </dgm:presLayoutVars>
      </dgm:prSet>
      <dgm:spPr/>
    </dgm:pt>
    <dgm:pt modelId="{7FFB0E40-9277-450D-AE4E-1BC7335E385F}" type="pres">
      <dgm:prSet presAssocID="{67DEE2AA-C1E7-4835-BD30-BA061BA6DE96}" presName="sibTrans" presStyleLbl="sibTrans2D1" presStyleIdx="0" presStyleCnt="1"/>
      <dgm:spPr/>
    </dgm:pt>
    <dgm:pt modelId="{8CD79577-2C54-442E-B25B-AF66B7EE9F3B}" type="pres">
      <dgm:prSet presAssocID="{67DEE2AA-C1E7-4835-BD30-BA061BA6DE96}" presName="connTx" presStyleLbl="sibTrans2D1" presStyleIdx="0" presStyleCnt="1"/>
      <dgm:spPr/>
    </dgm:pt>
    <dgm:pt modelId="{0A6F3F15-8EDF-458E-B0A8-4A9B1C777F24}" type="pres">
      <dgm:prSet presAssocID="{14D63FF6-E3BA-45F7-BF74-C00736B2D7F6}" presName="composite" presStyleCnt="0"/>
      <dgm:spPr/>
    </dgm:pt>
    <dgm:pt modelId="{C5F705FF-63A0-47CF-93DA-D27B0F3BC06C}" type="pres">
      <dgm:prSet presAssocID="{14D63FF6-E3BA-45F7-BF74-C00736B2D7F6}" presName="parTx" presStyleLbl="node1" presStyleIdx="0" presStyleCnt="2">
        <dgm:presLayoutVars>
          <dgm:chMax val="0"/>
          <dgm:chPref val="0"/>
          <dgm:bulletEnabled val="1"/>
        </dgm:presLayoutVars>
      </dgm:prSet>
      <dgm:spPr/>
    </dgm:pt>
    <dgm:pt modelId="{D7CE8E9A-8422-43E7-9AE6-66B2BA685865}" type="pres">
      <dgm:prSet presAssocID="{14D63FF6-E3BA-45F7-BF74-C00736B2D7F6}" presName="parSh" presStyleLbl="node1" presStyleIdx="1" presStyleCnt="2"/>
      <dgm:spPr/>
    </dgm:pt>
    <dgm:pt modelId="{8EDA18B9-54C8-4163-BC07-EBCA078CA9D6}" type="pres">
      <dgm:prSet presAssocID="{14D63FF6-E3BA-45F7-BF74-C00736B2D7F6}" presName="desTx" presStyleLbl="fgAcc1" presStyleIdx="1" presStyleCnt="2" custScaleX="98696" custScaleY="64377" custLinFactNeighborX="16179" custLinFactNeighborY="-22288">
        <dgm:presLayoutVars>
          <dgm:bulletEnabled val="1"/>
        </dgm:presLayoutVars>
      </dgm:prSet>
      <dgm:spPr/>
    </dgm:pt>
  </dgm:ptLst>
  <dgm:cxnLst>
    <dgm:cxn modelId="{B0264A07-B683-4E2B-B32D-6FAE96E121BE}" type="presOf" srcId="{14D63FF6-E3BA-45F7-BF74-C00736B2D7F6}" destId="{D7CE8E9A-8422-43E7-9AE6-66B2BA685865}" srcOrd="1" destOrd="0" presId="urn:microsoft.com/office/officeart/2005/8/layout/process3"/>
    <dgm:cxn modelId="{E8A5E735-FE27-4A45-9C3F-CA5ACBDE6612}" srcId="{574E1D3D-44DB-4B23-886A-8F4BFB82A44C}" destId="{B3D61F76-3E6D-405D-AD13-CA91BDEFC781}" srcOrd="0" destOrd="0" parTransId="{80E09F22-82A8-4105-AA8B-EE166FD597A7}" sibTransId="{A0A80969-D885-408E-BA22-F2355F60FE87}"/>
    <dgm:cxn modelId="{08A64E3C-E493-482D-AFE4-FD633B48C3BB}" type="presOf" srcId="{67DEE2AA-C1E7-4835-BD30-BA061BA6DE96}" destId="{8CD79577-2C54-442E-B25B-AF66B7EE9F3B}" srcOrd="1" destOrd="0" presId="urn:microsoft.com/office/officeart/2005/8/layout/process3"/>
    <dgm:cxn modelId="{8A39B742-2385-45B6-BCE7-66B6D761AF73}" type="presOf" srcId="{14D63FF6-E3BA-45F7-BF74-C00736B2D7F6}" destId="{C5F705FF-63A0-47CF-93DA-D27B0F3BC06C}" srcOrd="0" destOrd="0" presId="urn:microsoft.com/office/officeart/2005/8/layout/process3"/>
    <dgm:cxn modelId="{7CD43E68-2B1C-4690-B0A4-EDAE9C2262B9}" srcId="{DD4D4084-D634-4F30-8D86-3434CBD3CD1D}" destId="{14D63FF6-E3BA-45F7-BF74-C00736B2D7F6}" srcOrd="1" destOrd="0" parTransId="{84CA69F8-6109-4794-BDCA-51B27B2FD789}" sibTransId="{48B71897-77DE-46D4-B5FF-A98E831F4B2F}"/>
    <dgm:cxn modelId="{44AE1E71-E14E-4855-A276-CEAE58ED3415}" srcId="{14D63FF6-E3BA-45F7-BF74-C00736B2D7F6}" destId="{162296B4-7AB3-4644-A4C7-BC8170CD4630}" srcOrd="0" destOrd="0" parTransId="{0864B7D1-C96C-43A7-926B-B491D647CE1A}" sibTransId="{BD45AF8B-EA4F-4A1A-A3AE-7F7F1D0717CA}"/>
    <dgm:cxn modelId="{70F74A74-A980-4244-96B5-7E99C5FF3D10}" type="presOf" srcId="{574E1D3D-44DB-4B23-886A-8F4BFB82A44C}" destId="{E9B405C4-5D19-484A-93F3-DFDF6FA0318F}" srcOrd="0" destOrd="0" presId="urn:microsoft.com/office/officeart/2005/8/layout/process3"/>
    <dgm:cxn modelId="{4AAD4E82-75E7-4922-A735-4BD658C9DE6A}" srcId="{574E1D3D-44DB-4B23-886A-8F4BFB82A44C}" destId="{C8BFAACD-AAE8-4F0E-83B2-CC10327A1F66}" srcOrd="1" destOrd="0" parTransId="{FC957A86-21BA-4D1F-A3D4-33E27D774325}" sibTransId="{5691ADB6-7C34-42CD-AAE8-B0C048FFE8DF}"/>
    <dgm:cxn modelId="{9B6D508B-8E99-4580-AD26-53DF9AE5E2CB}" srcId="{DD4D4084-D634-4F30-8D86-3434CBD3CD1D}" destId="{574E1D3D-44DB-4B23-886A-8F4BFB82A44C}" srcOrd="0" destOrd="0" parTransId="{CB0B2B83-29CC-4651-AC34-EF7BE21DF3F9}" sibTransId="{67DEE2AA-C1E7-4835-BD30-BA061BA6DE96}"/>
    <dgm:cxn modelId="{6B7DAEA4-7F2E-4B74-95B0-949D539BC5E6}" type="presOf" srcId="{162296B4-7AB3-4644-A4C7-BC8170CD4630}" destId="{8EDA18B9-54C8-4163-BC07-EBCA078CA9D6}" srcOrd="0" destOrd="0" presId="urn:microsoft.com/office/officeart/2005/8/layout/process3"/>
    <dgm:cxn modelId="{F1E1C1AE-3A0E-4D73-AB81-EC5DD157FCD3}" type="presOf" srcId="{DD4D4084-D634-4F30-8D86-3434CBD3CD1D}" destId="{B089C47C-7873-44C1-8037-6FD5C890DB1A}" srcOrd="0" destOrd="0" presId="urn:microsoft.com/office/officeart/2005/8/layout/process3"/>
    <dgm:cxn modelId="{7406E6B1-5B0F-4079-A5A3-001012FAB501}" type="presOf" srcId="{069BF957-5EEF-4F55-8200-EBDF34C54CBD}" destId="{8EDA18B9-54C8-4163-BC07-EBCA078CA9D6}" srcOrd="0" destOrd="1" presId="urn:microsoft.com/office/officeart/2005/8/layout/process3"/>
    <dgm:cxn modelId="{54B017BA-AE96-4FE5-ACFE-58B2DBE00F1C}" type="presOf" srcId="{574E1D3D-44DB-4B23-886A-8F4BFB82A44C}" destId="{229C64AC-C423-4F16-8C86-CC3B624958E0}" srcOrd="1" destOrd="0" presId="urn:microsoft.com/office/officeart/2005/8/layout/process3"/>
    <dgm:cxn modelId="{0E5F0EBC-0BB4-4D92-9DB3-506C3C29443D}" type="presOf" srcId="{B3D61F76-3E6D-405D-AD13-CA91BDEFC781}" destId="{FE2AE06D-759C-4CC4-896D-A9BBA21EE8E6}" srcOrd="0" destOrd="0" presId="urn:microsoft.com/office/officeart/2005/8/layout/process3"/>
    <dgm:cxn modelId="{05959AD0-76BA-4D0E-AF35-C9F308697A2B}" type="presOf" srcId="{67DEE2AA-C1E7-4835-BD30-BA061BA6DE96}" destId="{7FFB0E40-9277-450D-AE4E-1BC7335E385F}" srcOrd="0" destOrd="0" presId="urn:microsoft.com/office/officeart/2005/8/layout/process3"/>
    <dgm:cxn modelId="{F2E8AED1-8957-4220-AB72-69BC9D71173D}" srcId="{14D63FF6-E3BA-45F7-BF74-C00736B2D7F6}" destId="{069BF957-5EEF-4F55-8200-EBDF34C54CBD}" srcOrd="1" destOrd="0" parTransId="{1AD6E53A-059D-4051-9FCC-8B8694F7982A}" sibTransId="{5353886D-F9C5-4655-AC38-C1607AA90900}"/>
    <dgm:cxn modelId="{0CB93AF0-5DE7-4BCD-AECE-5B16DF2BCBD5}" type="presOf" srcId="{C8BFAACD-AAE8-4F0E-83B2-CC10327A1F66}" destId="{FE2AE06D-759C-4CC4-896D-A9BBA21EE8E6}" srcOrd="0" destOrd="1" presId="urn:microsoft.com/office/officeart/2005/8/layout/process3"/>
    <dgm:cxn modelId="{7AAF4A03-D4AC-43CF-B2DC-910B6D0B2093}" type="presParOf" srcId="{B089C47C-7873-44C1-8037-6FD5C890DB1A}" destId="{5404D899-976E-442C-B74E-BC3F6CCDD6B1}" srcOrd="0" destOrd="0" presId="urn:microsoft.com/office/officeart/2005/8/layout/process3"/>
    <dgm:cxn modelId="{549C7D4D-A613-429D-AC04-CF6DEF793273}" type="presParOf" srcId="{5404D899-976E-442C-B74E-BC3F6CCDD6B1}" destId="{E9B405C4-5D19-484A-93F3-DFDF6FA0318F}" srcOrd="0" destOrd="0" presId="urn:microsoft.com/office/officeart/2005/8/layout/process3"/>
    <dgm:cxn modelId="{B07E7848-8750-438D-B9EC-2EBA550F0360}" type="presParOf" srcId="{5404D899-976E-442C-B74E-BC3F6CCDD6B1}" destId="{229C64AC-C423-4F16-8C86-CC3B624958E0}" srcOrd="1" destOrd="0" presId="urn:microsoft.com/office/officeart/2005/8/layout/process3"/>
    <dgm:cxn modelId="{E77C3885-5883-4F08-B47F-9E29C325753C}" type="presParOf" srcId="{5404D899-976E-442C-B74E-BC3F6CCDD6B1}" destId="{FE2AE06D-759C-4CC4-896D-A9BBA21EE8E6}" srcOrd="2" destOrd="0" presId="urn:microsoft.com/office/officeart/2005/8/layout/process3"/>
    <dgm:cxn modelId="{FFA614A2-60E5-4F6B-8C08-58DCB389BCB5}" type="presParOf" srcId="{B089C47C-7873-44C1-8037-6FD5C890DB1A}" destId="{7FFB0E40-9277-450D-AE4E-1BC7335E385F}" srcOrd="1" destOrd="0" presId="urn:microsoft.com/office/officeart/2005/8/layout/process3"/>
    <dgm:cxn modelId="{AA8EFEA7-AA73-444A-9F5E-32CFBAE0202D}" type="presParOf" srcId="{7FFB0E40-9277-450D-AE4E-1BC7335E385F}" destId="{8CD79577-2C54-442E-B25B-AF66B7EE9F3B}" srcOrd="0" destOrd="0" presId="urn:microsoft.com/office/officeart/2005/8/layout/process3"/>
    <dgm:cxn modelId="{ABB60677-2EA0-4AD8-8A8A-BDF3712BD448}" type="presParOf" srcId="{B089C47C-7873-44C1-8037-6FD5C890DB1A}" destId="{0A6F3F15-8EDF-458E-B0A8-4A9B1C777F24}" srcOrd="2" destOrd="0" presId="urn:microsoft.com/office/officeart/2005/8/layout/process3"/>
    <dgm:cxn modelId="{29D84EC1-89F4-41B1-A0E5-0A53DAE52F3C}" type="presParOf" srcId="{0A6F3F15-8EDF-458E-B0A8-4A9B1C777F24}" destId="{C5F705FF-63A0-47CF-93DA-D27B0F3BC06C}" srcOrd="0" destOrd="0" presId="urn:microsoft.com/office/officeart/2005/8/layout/process3"/>
    <dgm:cxn modelId="{3045D8C0-CD3C-4D13-9AF7-B74CE565C134}" type="presParOf" srcId="{0A6F3F15-8EDF-458E-B0A8-4A9B1C777F24}" destId="{D7CE8E9A-8422-43E7-9AE6-66B2BA685865}" srcOrd="1" destOrd="0" presId="urn:microsoft.com/office/officeart/2005/8/layout/process3"/>
    <dgm:cxn modelId="{804103CB-135E-474C-833B-3A4F3202F8C4}" type="presParOf" srcId="{0A6F3F15-8EDF-458E-B0A8-4A9B1C777F24}" destId="{8EDA18B9-54C8-4163-BC07-EBCA078CA9D6}"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059715F-B6B1-4FAA-A075-6C6734EC1CCB}"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E3BD83EC-6EBF-4EB3-8613-0F7F67987ACA}">
      <dgm:prSet phldrT="[Texte]"/>
      <dgm:spPr>
        <a:solidFill>
          <a:schemeClr val="accent2">
            <a:lumMod val="75000"/>
          </a:schemeClr>
        </a:solidFill>
      </dgm:spPr>
      <dgm:t>
        <a:bodyPr/>
        <a:lstStyle/>
        <a:p>
          <a:r>
            <a:rPr lang="fr-FR" b="0" dirty="0">
              <a:solidFill>
                <a:schemeClr val="tx1"/>
              </a:solidFill>
            </a:rPr>
            <a:t>Extrémité supérieure  </a:t>
          </a:r>
        </a:p>
      </dgm:t>
    </dgm:pt>
    <dgm:pt modelId="{33164568-CA19-465B-A1B2-28F9D2E035F2}" type="parTrans" cxnId="{032703C1-0B95-4EDF-9690-8F661D7BEED0}">
      <dgm:prSet/>
      <dgm:spPr/>
      <dgm:t>
        <a:bodyPr/>
        <a:lstStyle/>
        <a:p>
          <a:endParaRPr lang="fr-FR"/>
        </a:p>
      </dgm:t>
    </dgm:pt>
    <dgm:pt modelId="{05274BDF-7443-43CA-B44F-2CFBFF3A48C6}" type="sibTrans" cxnId="{032703C1-0B95-4EDF-9690-8F661D7BEED0}">
      <dgm:prSet/>
      <dgm:spPr/>
      <dgm:t>
        <a:bodyPr/>
        <a:lstStyle/>
        <a:p>
          <a:endParaRPr lang="fr-FR"/>
        </a:p>
      </dgm:t>
    </dgm:pt>
    <dgm:pt modelId="{4159ED0C-B1FF-4A43-9324-0B22D4822774}">
      <dgm:prSet phldrT="[Texte]" custT="1"/>
      <dgm:spPr>
        <a:solidFill>
          <a:srgbClr val="AD283B">
            <a:alpha val="90000"/>
          </a:srgbClr>
        </a:solidFill>
      </dgm:spPr>
      <dgm:t>
        <a:bodyPr/>
        <a:lstStyle/>
        <a:p>
          <a:pPr algn="ctr">
            <a:buFont typeface="Wingdings" panose="05000000000000000000" pitchFamily="2" charset="2"/>
            <a:buNone/>
          </a:pPr>
          <a:r>
            <a:rPr lang="fr-FR" sz="2800" b="0" dirty="0">
              <a:solidFill>
                <a:schemeClr val="tx1"/>
              </a:solidFill>
            </a:rPr>
            <a:t>84€28</a:t>
          </a:r>
        </a:p>
      </dgm:t>
    </dgm:pt>
    <dgm:pt modelId="{B169788A-A26E-4F2C-BAD7-9F18BCACB6F4}" type="parTrans" cxnId="{42490469-8AA6-4F7C-A99B-0C40EB70D2FA}">
      <dgm:prSet/>
      <dgm:spPr/>
      <dgm:t>
        <a:bodyPr/>
        <a:lstStyle/>
        <a:p>
          <a:endParaRPr lang="fr-FR"/>
        </a:p>
      </dgm:t>
    </dgm:pt>
    <dgm:pt modelId="{360BCC6F-C34B-4D69-AA58-6991A6497501}" type="sibTrans" cxnId="{42490469-8AA6-4F7C-A99B-0C40EB70D2FA}">
      <dgm:prSet/>
      <dgm:spPr/>
      <dgm:t>
        <a:bodyPr/>
        <a:lstStyle/>
        <a:p>
          <a:endParaRPr lang="fr-FR"/>
        </a:p>
      </dgm:t>
    </dgm:pt>
    <dgm:pt modelId="{BE5C9A23-AD75-468B-BB04-0B5F6CC62D82}" type="pres">
      <dgm:prSet presAssocID="{E059715F-B6B1-4FAA-A075-6C6734EC1CCB}" presName="linearFlow" presStyleCnt="0">
        <dgm:presLayoutVars>
          <dgm:dir/>
          <dgm:animLvl val="lvl"/>
          <dgm:resizeHandles val="exact"/>
        </dgm:presLayoutVars>
      </dgm:prSet>
      <dgm:spPr/>
    </dgm:pt>
    <dgm:pt modelId="{0ED0388E-892C-41B4-BC0C-E02E5739B0E4}" type="pres">
      <dgm:prSet presAssocID="{E3BD83EC-6EBF-4EB3-8613-0F7F67987ACA}" presName="composite" presStyleCnt="0"/>
      <dgm:spPr/>
    </dgm:pt>
    <dgm:pt modelId="{F3F48A1E-1171-437E-861E-6F4ECE4BEB23}" type="pres">
      <dgm:prSet presAssocID="{E3BD83EC-6EBF-4EB3-8613-0F7F67987ACA}" presName="parTx" presStyleLbl="node1" presStyleIdx="0" presStyleCnt="1">
        <dgm:presLayoutVars>
          <dgm:chMax val="0"/>
          <dgm:chPref val="0"/>
          <dgm:bulletEnabled val="1"/>
        </dgm:presLayoutVars>
      </dgm:prSet>
      <dgm:spPr/>
    </dgm:pt>
    <dgm:pt modelId="{B2434274-720B-4642-9DF6-6CE38F058140}" type="pres">
      <dgm:prSet presAssocID="{E3BD83EC-6EBF-4EB3-8613-0F7F67987ACA}" presName="parSh" presStyleLbl="node1" presStyleIdx="0" presStyleCnt="1" custScaleY="56003"/>
      <dgm:spPr/>
    </dgm:pt>
    <dgm:pt modelId="{DC4282E8-1619-4D7E-98D2-D9CE6DFF2804}" type="pres">
      <dgm:prSet presAssocID="{E3BD83EC-6EBF-4EB3-8613-0F7F67987ACA}" presName="desTx" presStyleLbl="fgAcc1" presStyleIdx="0" presStyleCnt="1" custScaleY="56378" custLinFactNeighborX="1818" custLinFactNeighborY="-6201">
        <dgm:presLayoutVars>
          <dgm:bulletEnabled val="1"/>
        </dgm:presLayoutVars>
      </dgm:prSet>
      <dgm:spPr/>
    </dgm:pt>
  </dgm:ptLst>
  <dgm:cxnLst>
    <dgm:cxn modelId="{0B0F3F07-BEF9-41DC-9925-1404DCB3FC81}" type="presOf" srcId="{E059715F-B6B1-4FAA-A075-6C6734EC1CCB}" destId="{BE5C9A23-AD75-468B-BB04-0B5F6CC62D82}" srcOrd="0" destOrd="0" presId="urn:microsoft.com/office/officeart/2005/8/layout/process3"/>
    <dgm:cxn modelId="{C306DF27-5A49-495D-A56D-F3021994BC67}" type="presOf" srcId="{E3BD83EC-6EBF-4EB3-8613-0F7F67987ACA}" destId="{F3F48A1E-1171-437E-861E-6F4ECE4BEB23}" srcOrd="0" destOrd="0" presId="urn:microsoft.com/office/officeart/2005/8/layout/process3"/>
    <dgm:cxn modelId="{42490469-8AA6-4F7C-A99B-0C40EB70D2FA}" srcId="{E3BD83EC-6EBF-4EB3-8613-0F7F67987ACA}" destId="{4159ED0C-B1FF-4A43-9324-0B22D4822774}" srcOrd="0" destOrd="0" parTransId="{B169788A-A26E-4F2C-BAD7-9F18BCACB6F4}" sibTransId="{360BCC6F-C34B-4D69-AA58-6991A6497501}"/>
    <dgm:cxn modelId="{8BB6E69D-3B89-4BA2-AC3F-A686CBA3D371}" type="presOf" srcId="{4159ED0C-B1FF-4A43-9324-0B22D4822774}" destId="{DC4282E8-1619-4D7E-98D2-D9CE6DFF2804}" srcOrd="0" destOrd="0" presId="urn:microsoft.com/office/officeart/2005/8/layout/process3"/>
    <dgm:cxn modelId="{78BF1C9E-A02A-4C5D-9B01-6CD9AD0D2DE7}" type="presOf" srcId="{E3BD83EC-6EBF-4EB3-8613-0F7F67987ACA}" destId="{B2434274-720B-4642-9DF6-6CE38F058140}" srcOrd="1" destOrd="0" presId="urn:microsoft.com/office/officeart/2005/8/layout/process3"/>
    <dgm:cxn modelId="{032703C1-0B95-4EDF-9690-8F661D7BEED0}" srcId="{E059715F-B6B1-4FAA-A075-6C6734EC1CCB}" destId="{E3BD83EC-6EBF-4EB3-8613-0F7F67987ACA}" srcOrd="0" destOrd="0" parTransId="{33164568-CA19-465B-A1B2-28F9D2E035F2}" sibTransId="{05274BDF-7443-43CA-B44F-2CFBFF3A48C6}"/>
    <dgm:cxn modelId="{DC526577-CCBB-4B4A-918E-3600A09938C5}" type="presParOf" srcId="{BE5C9A23-AD75-468B-BB04-0B5F6CC62D82}" destId="{0ED0388E-892C-41B4-BC0C-E02E5739B0E4}" srcOrd="0" destOrd="0" presId="urn:microsoft.com/office/officeart/2005/8/layout/process3"/>
    <dgm:cxn modelId="{5B1095F3-DB9E-47D4-B565-0712FA74D28D}" type="presParOf" srcId="{0ED0388E-892C-41B4-BC0C-E02E5739B0E4}" destId="{F3F48A1E-1171-437E-861E-6F4ECE4BEB23}" srcOrd="0" destOrd="0" presId="urn:microsoft.com/office/officeart/2005/8/layout/process3"/>
    <dgm:cxn modelId="{418A9442-0015-43DE-958F-FC992D239542}" type="presParOf" srcId="{0ED0388E-892C-41B4-BC0C-E02E5739B0E4}" destId="{B2434274-720B-4642-9DF6-6CE38F058140}" srcOrd="1" destOrd="0" presId="urn:microsoft.com/office/officeart/2005/8/layout/process3"/>
    <dgm:cxn modelId="{0355EC28-D4F6-4664-9BA0-BFE3E1BDDBEC}" type="presParOf" srcId="{0ED0388E-892C-41B4-BC0C-E02E5739B0E4}" destId="{DC4282E8-1619-4D7E-98D2-D9CE6DFF2804}"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EDA3187-47BE-45F5-B2F8-ED0852DF4B88}"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68C0B401-205C-4132-95CD-26481A76B0B3}">
      <dgm:prSet phldrT="[Texte]" custT="1"/>
      <dgm:spPr>
        <a:solidFill>
          <a:schemeClr val="accent2">
            <a:lumMod val="75000"/>
          </a:schemeClr>
        </a:solidFill>
      </dgm:spPr>
      <dgm:t>
        <a:bodyPr/>
        <a:lstStyle/>
        <a:p>
          <a:r>
            <a:rPr lang="fr-FR" sz="2000" dirty="0">
              <a:solidFill>
                <a:schemeClr val="tx1"/>
              </a:solidFill>
            </a:rPr>
            <a:t>Bouteille la plus chère de notre boutique :</a:t>
          </a:r>
        </a:p>
      </dgm:t>
    </dgm:pt>
    <dgm:pt modelId="{3EC803ED-D7D2-4171-AF33-836CDBD47E1E}" type="parTrans" cxnId="{AD55064D-C947-432C-AFEF-3B493FF7842F}">
      <dgm:prSet/>
      <dgm:spPr/>
      <dgm:t>
        <a:bodyPr/>
        <a:lstStyle/>
        <a:p>
          <a:endParaRPr lang="fr-FR"/>
        </a:p>
      </dgm:t>
    </dgm:pt>
    <dgm:pt modelId="{5F934807-9EB0-4809-8DC2-33A55A41D444}" type="sibTrans" cxnId="{AD55064D-C947-432C-AFEF-3B493FF7842F}">
      <dgm:prSet/>
      <dgm:spPr/>
      <dgm:t>
        <a:bodyPr/>
        <a:lstStyle/>
        <a:p>
          <a:endParaRPr lang="fr-FR"/>
        </a:p>
      </dgm:t>
    </dgm:pt>
    <dgm:pt modelId="{192D852D-C5E4-4AA7-83AD-D6FABB6EDDE8}">
      <dgm:prSet phldrT="[Texte]" custT="1"/>
      <dgm:spPr>
        <a:solidFill>
          <a:srgbClr val="AD283B">
            <a:alpha val="90000"/>
          </a:srgbClr>
        </a:solidFill>
      </dgm:spPr>
      <dgm:t>
        <a:bodyPr/>
        <a:lstStyle/>
        <a:p>
          <a:pPr>
            <a:buFontTx/>
            <a:buNone/>
          </a:pPr>
          <a:r>
            <a:rPr lang="fr-FR" sz="2000" dirty="0"/>
            <a:t>Champagne Egly-</a:t>
          </a:r>
          <a:r>
            <a:rPr lang="fr-FR" sz="2000" dirty="0" err="1"/>
            <a:t>Ouriet</a:t>
          </a:r>
          <a:r>
            <a:rPr lang="fr-FR" sz="2000" dirty="0"/>
            <a:t> </a:t>
          </a:r>
        </a:p>
      </dgm:t>
    </dgm:pt>
    <dgm:pt modelId="{58CB7448-C294-44C1-AFFB-8F542A4DF1B1}" type="parTrans" cxnId="{29CEAB9B-3D68-44CB-895B-1B5A8C1CBBBD}">
      <dgm:prSet/>
      <dgm:spPr/>
      <dgm:t>
        <a:bodyPr/>
        <a:lstStyle/>
        <a:p>
          <a:endParaRPr lang="fr-FR"/>
        </a:p>
      </dgm:t>
    </dgm:pt>
    <dgm:pt modelId="{4F54A8C9-B4B5-4B84-BD1C-A50A7C3E44CF}" type="sibTrans" cxnId="{29CEAB9B-3D68-44CB-895B-1B5A8C1CBBBD}">
      <dgm:prSet/>
      <dgm:spPr/>
      <dgm:t>
        <a:bodyPr/>
        <a:lstStyle/>
        <a:p>
          <a:endParaRPr lang="fr-FR"/>
        </a:p>
      </dgm:t>
    </dgm:pt>
    <dgm:pt modelId="{95FA3CA6-026C-4BB7-8A6D-30065B4897FF}">
      <dgm:prSet custT="1"/>
      <dgm:spPr>
        <a:solidFill>
          <a:srgbClr val="AD283B">
            <a:alpha val="90000"/>
          </a:srgbClr>
        </a:solidFill>
      </dgm:spPr>
      <dgm:t>
        <a:bodyPr/>
        <a:lstStyle/>
        <a:p>
          <a:pPr>
            <a:buFontTx/>
            <a:buNone/>
          </a:pPr>
          <a:r>
            <a:rPr lang="fr-FR" sz="2000" dirty="0"/>
            <a:t>Grand Cru Millésimé </a:t>
          </a:r>
        </a:p>
      </dgm:t>
    </dgm:pt>
    <dgm:pt modelId="{46597AB0-9DC3-4FDF-B996-B8C25A005BE3}" type="parTrans" cxnId="{33FAB718-2AF8-49D9-9344-5122B3D41A87}">
      <dgm:prSet/>
      <dgm:spPr/>
      <dgm:t>
        <a:bodyPr/>
        <a:lstStyle/>
        <a:p>
          <a:endParaRPr lang="fr-FR"/>
        </a:p>
      </dgm:t>
    </dgm:pt>
    <dgm:pt modelId="{CAB9AE50-BFAA-4F8D-B6C7-C323D65B0D75}" type="sibTrans" cxnId="{33FAB718-2AF8-49D9-9344-5122B3D41A87}">
      <dgm:prSet/>
      <dgm:spPr/>
      <dgm:t>
        <a:bodyPr/>
        <a:lstStyle/>
        <a:p>
          <a:endParaRPr lang="fr-FR"/>
        </a:p>
      </dgm:t>
    </dgm:pt>
    <dgm:pt modelId="{D7C90A56-C5BB-41C6-9B42-3CA82F7B3BAF}">
      <dgm:prSet custT="1"/>
      <dgm:spPr>
        <a:solidFill>
          <a:srgbClr val="AD283B">
            <a:alpha val="90000"/>
          </a:srgbClr>
        </a:solidFill>
      </dgm:spPr>
      <dgm:t>
        <a:bodyPr/>
        <a:lstStyle/>
        <a:p>
          <a:pPr>
            <a:buFontTx/>
            <a:buNone/>
          </a:pPr>
          <a:r>
            <a:rPr lang="fr-FR" sz="2000" dirty="0"/>
            <a:t>2008</a:t>
          </a:r>
        </a:p>
      </dgm:t>
    </dgm:pt>
    <dgm:pt modelId="{021DC754-5049-4608-AF85-F2AFAD900CA9}" type="parTrans" cxnId="{3014BCC7-9876-462A-AFB9-5AF98C43EF93}">
      <dgm:prSet/>
      <dgm:spPr/>
      <dgm:t>
        <a:bodyPr/>
        <a:lstStyle/>
        <a:p>
          <a:endParaRPr lang="fr-FR"/>
        </a:p>
      </dgm:t>
    </dgm:pt>
    <dgm:pt modelId="{31AE4C6C-C490-465B-A085-44A29A8F56C6}" type="sibTrans" cxnId="{3014BCC7-9876-462A-AFB9-5AF98C43EF93}">
      <dgm:prSet/>
      <dgm:spPr/>
      <dgm:t>
        <a:bodyPr/>
        <a:lstStyle/>
        <a:p>
          <a:endParaRPr lang="fr-FR"/>
        </a:p>
      </dgm:t>
    </dgm:pt>
    <dgm:pt modelId="{9D7AFE51-44FD-4529-99AD-1FA5EEFC515B}" type="pres">
      <dgm:prSet presAssocID="{7EDA3187-47BE-45F5-B2F8-ED0852DF4B88}" presName="linearFlow" presStyleCnt="0">
        <dgm:presLayoutVars>
          <dgm:dir/>
          <dgm:animLvl val="lvl"/>
          <dgm:resizeHandles val="exact"/>
        </dgm:presLayoutVars>
      </dgm:prSet>
      <dgm:spPr/>
    </dgm:pt>
    <dgm:pt modelId="{982C16A4-3D15-49B8-A491-0938CC9A4014}" type="pres">
      <dgm:prSet presAssocID="{68C0B401-205C-4132-95CD-26481A76B0B3}" presName="composite" presStyleCnt="0"/>
      <dgm:spPr/>
    </dgm:pt>
    <dgm:pt modelId="{DED8A4AF-BB30-42F8-8068-D29BC40E0F6B}" type="pres">
      <dgm:prSet presAssocID="{68C0B401-205C-4132-95CD-26481A76B0B3}" presName="parTx" presStyleLbl="node1" presStyleIdx="0" presStyleCnt="1">
        <dgm:presLayoutVars>
          <dgm:chMax val="0"/>
          <dgm:chPref val="0"/>
          <dgm:bulletEnabled val="1"/>
        </dgm:presLayoutVars>
      </dgm:prSet>
      <dgm:spPr/>
    </dgm:pt>
    <dgm:pt modelId="{98105DB9-FF01-4BE0-9253-9DE0A627C98B}" type="pres">
      <dgm:prSet presAssocID="{68C0B401-205C-4132-95CD-26481A76B0B3}" presName="parSh" presStyleLbl="node1" presStyleIdx="0" presStyleCnt="1" custScaleX="63677" custLinFactNeighborX="-3917" custLinFactNeighborY="9176"/>
      <dgm:spPr/>
    </dgm:pt>
    <dgm:pt modelId="{7D77F425-4C6F-4A95-B92B-FA3EC1D1FB72}" type="pres">
      <dgm:prSet presAssocID="{68C0B401-205C-4132-95CD-26481A76B0B3}" presName="desTx" presStyleLbl="fgAcc1" presStyleIdx="0" presStyleCnt="1" custScaleX="67007" custScaleY="67963" custLinFactNeighborX="-1154" custLinFactNeighborY="-21567">
        <dgm:presLayoutVars>
          <dgm:bulletEnabled val="1"/>
        </dgm:presLayoutVars>
      </dgm:prSet>
      <dgm:spPr/>
    </dgm:pt>
  </dgm:ptLst>
  <dgm:cxnLst>
    <dgm:cxn modelId="{33FAB718-2AF8-49D9-9344-5122B3D41A87}" srcId="{68C0B401-205C-4132-95CD-26481A76B0B3}" destId="{95FA3CA6-026C-4BB7-8A6D-30065B4897FF}" srcOrd="1" destOrd="0" parTransId="{46597AB0-9DC3-4FDF-B996-B8C25A005BE3}" sibTransId="{CAB9AE50-BFAA-4F8D-B6C7-C323D65B0D75}"/>
    <dgm:cxn modelId="{F2744D28-D53C-4AE6-B01E-8391E92CE048}" type="presOf" srcId="{D7C90A56-C5BB-41C6-9B42-3CA82F7B3BAF}" destId="{7D77F425-4C6F-4A95-B92B-FA3EC1D1FB72}" srcOrd="0" destOrd="2" presId="urn:microsoft.com/office/officeart/2005/8/layout/process3"/>
    <dgm:cxn modelId="{3289B02B-7C7E-4561-9855-E0E56AE33025}" type="presOf" srcId="{192D852D-C5E4-4AA7-83AD-D6FABB6EDDE8}" destId="{7D77F425-4C6F-4A95-B92B-FA3EC1D1FB72}" srcOrd="0" destOrd="0" presId="urn:microsoft.com/office/officeart/2005/8/layout/process3"/>
    <dgm:cxn modelId="{AD55064D-C947-432C-AFEF-3B493FF7842F}" srcId="{7EDA3187-47BE-45F5-B2F8-ED0852DF4B88}" destId="{68C0B401-205C-4132-95CD-26481A76B0B3}" srcOrd="0" destOrd="0" parTransId="{3EC803ED-D7D2-4171-AF33-836CDBD47E1E}" sibTransId="{5F934807-9EB0-4809-8DC2-33A55A41D444}"/>
    <dgm:cxn modelId="{93D59D99-2BB4-48C6-8391-F0F8D6B41DD9}" type="presOf" srcId="{68C0B401-205C-4132-95CD-26481A76B0B3}" destId="{98105DB9-FF01-4BE0-9253-9DE0A627C98B}" srcOrd="1" destOrd="0" presId="urn:microsoft.com/office/officeart/2005/8/layout/process3"/>
    <dgm:cxn modelId="{29CEAB9B-3D68-44CB-895B-1B5A8C1CBBBD}" srcId="{68C0B401-205C-4132-95CD-26481A76B0B3}" destId="{192D852D-C5E4-4AA7-83AD-D6FABB6EDDE8}" srcOrd="0" destOrd="0" parTransId="{58CB7448-C294-44C1-AFFB-8F542A4DF1B1}" sibTransId="{4F54A8C9-B4B5-4B84-BD1C-A50A7C3E44CF}"/>
    <dgm:cxn modelId="{91A819C5-08DA-4DEF-94FD-5C351758E49A}" type="presOf" srcId="{7EDA3187-47BE-45F5-B2F8-ED0852DF4B88}" destId="{9D7AFE51-44FD-4529-99AD-1FA5EEFC515B}" srcOrd="0" destOrd="0" presId="urn:microsoft.com/office/officeart/2005/8/layout/process3"/>
    <dgm:cxn modelId="{3014BCC7-9876-462A-AFB9-5AF98C43EF93}" srcId="{68C0B401-205C-4132-95CD-26481A76B0B3}" destId="{D7C90A56-C5BB-41C6-9B42-3CA82F7B3BAF}" srcOrd="2" destOrd="0" parTransId="{021DC754-5049-4608-AF85-F2AFAD900CA9}" sibTransId="{31AE4C6C-C490-465B-A085-44A29A8F56C6}"/>
    <dgm:cxn modelId="{E2E191E4-85F1-4428-828C-2BFB85DFDC93}" type="presOf" srcId="{68C0B401-205C-4132-95CD-26481A76B0B3}" destId="{DED8A4AF-BB30-42F8-8068-D29BC40E0F6B}" srcOrd="0" destOrd="0" presId="urn:microsoft.com/office/officeart/2005/8/layout/process3"/>
    <dgm:cxn modelId="{BE76A3EF-D15C-4DCF-B5D2-05A0BB8DB708}" type="presOf" srcId="{95FA3CA6-026C-4BB7-8A6D-30065B4897FF}" destId="{7D77F425-4C6F-4A95-B92B-FA3EC1D1FB72}" srcOrd="0" destOrd="1" presId="urn:microsoft.com/office/officeart/2005/8/layout/process3"/>
    <dgm:cxn modelId="{58DE18DD-37A7-4E9A-ACC5-C36ADBE38E27}" type="presParOf" srcId="{9D7AFE51-44FD-4529-99AD-1FA5EEFC515B}" destId="{982C16A4-3D15-49B8-A491-0938CC9A4014}" srcOrd="0" destOrd="0" presId="urn:microsoft.com/office/officeart/2005/8/layout/process3"/>
    <dgm:cxn modelId="{5D054320-EA13-4624-B95E-28DB033E8DF2}" type="presParOf" srcId="{982C16A4-3D15-49B8-A491-0938CC9A4014}" destId="{DED8A4AF-BB30-42F8-8068-D29BC40E0F6B}" srcOrd="0" destOrd="0" presId="urn:microsoft.com/office/officeart/2005/8/layout/process3"/>
    <dgm:cxn modelId="{48A50B2D-CC1E-4969-BEFB-C46EA01420B8}" type="presParOf" srcId="{982C16A4-3D15-49B8-A491-0938CC9A4014}" destId="{98105DB9-FF01-4BE0-9253-9DE0A627C98B}" srcOrd="1" destOrd="0" presId="urn:microsoft.com/office/officeart/2005/8/layout/process3"/>
    <dgm:cxn modelId="{4D4E482D-B4CD-4A4F-94C2-FD1029F340E7}" type="presParOf" srcId="{982C16A4-3D15-49B8-A491-0938CC9A4014}" destId="{7D77F425-4C6F-4A95-B92B-FA3EC1D1FB7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772DBB-7588-49AB-A981-3C30319378C7}"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AEC026A0-66C0-493D-B725-329EE8994B13}">
      <dgm:prSet custT="1"/>
      <dgm:spPr>
        <a:solidFill>
          <a:schemeClr val="accent2">
            <a:lumMod val="75000"/>
          </a:schemeClr>
        </a:solidFill>
      </dgm:spPr>
      <dgm:t>
        <a:bodyPr/>
        <a:lstStyle/>
        <a:p>
          <a:r>
            <a:rPr lang="fr-FR" sz="2400" b="0" dirty="0">
              <a:solidFill>
                <a:schemeClr val="tx1"/>
              </a:solidFill>
            </a:rPr>
            <a:t>Estimation du marché en 2024 :    </a:t>
          </a:r>
        </a:p>
      </dgm:t>
    </dgm:pt>
    <dgm:pt modelId="{45F07723-A021-4C8A-B25D-803D4682A8CD}" type="parTrans" cxnId="{ABA4FB0F-F0BF-486C-A510-766716F3947D}">
      <dgm:prSet/>
      <dgm:spPr/>
      <dgm:t>
        <a:bodyPr/>
        <a:lstStyle/>
        <a:p>
          <a:endParaRPr lang="fr-FR"/>
        </a:p>
      </dgm:t>
    </dgm:pt>
    <dgm:pt modelId="{E5E7701D-ACBF-4470-A9AD-19C0DB7BCF89}" type="sibTrans" cxnId="{ABA4FB0F-F0BF-486C-A510-766716F3947D}">
      <dgm:prSet/>
      <dgm:spPr/>
      <dgm:t>
        <a:bodyPr/>
        <a:lstStyle/>
        <a:p>
          <a:endParaRPr lang="fr-FR"/>
        </a:p>
      </dgm:t>
    </dgm:pt>
    <dgm:pt modelId="{883C14C7-2867-4166-99F3-F6B2F9551CA1}">
      <dgm:prSet custT="1"/>
      <dgm:spPr/>
      <dgm:t>
        <a:bodyPr anchor="ctr"/>
        <a:lstStyle/>
        <a:p>
          <a:pPr algn="ctr">
            <a:lnSpc>
              <a:spcPct val="100000"/>
            </a:lnSpc>
            <a:buNone/>
          </a:pPr>
          <a:r>
            <a:rPr lang="fr-FR" sz="4000" b="1" dirty="0">
              <a:solidFill>
                <a:srgbClr val="AD283B"/>
              </a:solidFill>
            </a:rPr>
            <a:t>1 MILLIARD D’EUROS</a:t>
          </a:r>
          <a:endParaRPr lang="fr-FR" sz="4000" b="1" dirty="0"/>
        </a:p>
      </dgm:t>
    </dgm:pt>
    <dgm:pt modelId="{91CAB97C-2FC4-4F98-BBDF-54159A88F81E}" type="parTrans" cxnId="{6864E045-C6AF-4806-A166-A63229C727EC}">
      <dgm:prSet/>
      <dgm:spPr/>
      <dgm:t>
        <a:bodyPr/>
        <a:lstStyle/>
        <a:p>
          <a:endParaRPr lang="fr-FR"/>
        </a:p>
      </dgm:t>
    </dgm:pt>
    <dgm:pt modelId="{16A0907C-5938-4670-856E-05A38430557C}" type="sibTrans" cxnId="{6864E045-C6AF-4806-A166-A63229C727EC}">
      <dgm:prSet/>
      <dgm:spPr/>
      <dgm:t>
        <a:bodyPr/>
        <a:lstStyle/>
        <a:p>
          <a:endParaRPr lang="fr-FR"/>
        </a:p>
      </dgm:t>
    </dgm:pt>
    <dgm:pt modelId="{1239216B-E46E-4CA0-A0A9-59A77F90272A}" type="pres">
      <dgm:prSet presAssocID="{B9772DBB-7588-49AB-A981-3C30319378C7}" presName="linearFlow" presStyleCnt="0">
        <dgm:presLayoutVars>
          <dgm:dir/>
          <dgm:animLvl val="lvl"/>
          <dgm:resizeHandles val="exact"/>
        </dgm:presLayoutVars>
      </dgm:prSet>
      <dgm:spPr/>
    </dgm:pt>
    <dgm:pt modelId="{55A40A47-2FCE-4DAC-BD7E-E80AC8D728D4}" type="pres">
      <dgm:prSet presAssocID="{AEC026A0-66C0-493D-B725-329EE8994B13}" presName="composite" presStyleCnt="0"/>
      <dgm:spPr/>
    </dgm:pt>
    <dgm:pt modelId="{DCFB91A6-041B-4BF3-A781-7314F16C1921}" type="pres">
      <dgm:prSet presAssocID="{AEC026A0-66C0-493D-B725-329EE8994B13}" presName="parTx" presStyleLbl="node1" presStyleIdx="0" presStyleCnt="1">
        <dgm:presLayoutVars>
          <dgm:chMax val="0"/>
          <dgm:chPref val="0"/>
          <dgm:bulletEnabled val="1"/>
        </dgm:presLayoutVars>
      </dgm:prSet>
      <dgm:spPr/>
    </dgm:pt>
    <dgm:pt modelId="{80D88EFF-AD95-488E-87DB-F317E09B0157}" type="pres">
      <dgm:prSet presAssocID="{AEC026A0-66C0-493D-B725-329EE8994B13}" presName="parSh" presStyleLbl="node1" presStyleIdx="0" presStyleCnt="1" custScaleX="38565" custScaleY="62692" custLinFactNeighborX="-9072" custLinFactNeighborY="8732"/>
      <dgm:spPr/>
    </dgm:pt>
    <dgm:pt modelId="{6FCAAD2E-DD45-4AC8-86B0-F1BB36235E76}" type="pres">
      <dgm:prSet presAssocID="{AEC026A0-66C0-493D-B725-329EE8994B13}" presName="desTx" presStyleLbl="fgAcc1" presStyleIdx="0" presStyleCnt="1" custScaleX="77333" custScaleY="36539" custLinFactNeighborX="13016" custLinFactNeighborY="-20110">
        <dgm:presLayoutVars>
          <dgm:bulletEnabled val="1"/>
        </dgm:presLayoutVars>
      </dgm:prSet>
      <dgm:spPr/>
    </dgm:pt>
  </dgm:ptLst>
  <dgm:cxnLst>
    <dgm:cxn modelId="{ABA4FB0F-F0BF-486C-A510-766716F3947D}" srcId="{B9772DBB-7588-49AB-A981-3C30319378C7}" destId="{AEC026A0-66C0-493D-B725-329EE8994B13}" srcOrd="0" destOrd="0" parTransId="{45F07723-A021-4C8A-B25D-803D4682A8CD}" sibTransId="{E5E7701D-ACBF-4470-A9AD-19C0DB7BCF89}"/>
    <dgm:cxn modelId="{6864E045-C6AF-4806-A166-A63229C727EC}" srcId="{AEC026A0-66C0-493D-B725-329EE8994B13}" destId="{883C14C7-2867-4166-99F3-F6B2F9551CA1}" srcOrd="0" destOrd="0" parTransId="{91CAB97C-2FC4-4F98-BBDF-54159A88F81E}" sibTransId="{16A0907C-5938-4670-856E-05A38430557C}"/>
    <dgm:cxn modelId="{F7976F68-DD24-4E66-8C19-5CDE47C42FCB}" type="presOf" srcId="{AEC026A0-66C0-493D-B725-329EE8994B13}" destId="{DCFB91A6-041B-4BF3-A781-7314F16C1921}" srcOrd="0" destOrd="0" presId="urn:microsoft.com/office/officeart/2005/8/layout/process3"/>
    <dgm:cxn modelId="{EE586E75-B241-4931-9EC6-B72D0BE25F5F}" type="presOf" srcId="{B9772DBB-7588-49AB-A981-3C30319378C7}" destId="{1239216B-E46E-4CA0-A0A9-59A77F90272A}" srcOrd="0" destOrd="0" presId="urn:microsoft.com/office/officeart/2005/8/layout/process3"/>
    <dgm:cxn modelId="{99A4C977-4A21-4CE5-BE92-60870A1DDBA2}" type="presOf" srcId="{AEC026A0-66C0-493D-B725-329EE8994B13}" destId="{80D88EFF-AD95-488E-87DB-F317E09B0157}" srcOrd="1" destOrd="0" presId="urn:microsoft.com/office/officeart/2005/8/layout/process3"/>
    <dgm:cxn modelId="{FC81D4B4-0CC6-4E9F-AAB7-C1DE6CCF088B}" type="presOf" srcId="{883C14C7-2867-4166-99F3-F6B2F9551CA1}" destId="{6FCAAD2E-DD45-4AC8-86B0-F1BB36235E76}" srcOrd="0" destOrd="0" presId="urn:microsoft.com/office/officeart/2005/8/layout/process3"/>
    <dgm:cxn modelId="{57B5B0A8-249E-4ED1-8847-1DB504DBF873}" type="presParOf" srcId="{1239216B-E46E-4CA0-A0A9-59A77F90272A}" destId="{55A40A47-2FCE-4DAC-BD7E-E80AC8D728D4}" srcOrd="0" destOrd="0" presId="urn:microsoft.com/office/officeart/2005/8/layout/process3"/>
    <dgm:cxn modelId="{61B8AB44-3D10-4EDB-B00C-5A2BFBB9C272}" type="presParOf" srcId="{55A40A47-2FCE-4DAC-BD7E-E80AC8D728D4}" destId="{DCFB91A6-041B-4BF3-A781-7314F16C1921}" srcOrd="0" destOrd="0" presId="urn:microsoft.com/office/officeart/2005/8/layout/process3"/>
    <dgm:cxn modelId="{E63401B1-CC95-48A6-8BE6-6FE85C087429}" type="presParOf" srcId="{55A40A47-2FCE-4DAC-BD7E-E80AC8D728D4}" destId="{80D88EFF-AD95-488E-87DB-F317E09B0157}" srcOrd="1" destOrd="0" presId="urn:microsoft.com/office/officeart/2005/8/layout/process3"/>
    <dgm:cxn modelId="{C3566CE3-06F1-4EFC-B3E7-B6EEEDDFD842}" type="presParOf" srcId="{55A40A47-2FCE-4DAC-BD7E-E80AC8D728D4}" destId="{6FCAAD2E-DD45-4AC8-86B0-F1BB36235E76}"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D65E25-D8D4-4155-A714-427B77F50A38}" type="doc">
      <dgm:prSet loTypeId="urn:microsoft.com/office/officeart/2005/8/layout/hProcess11" loCatId="process" qsTypeId="urn:microsoft.com/office/officeart/2005/8/quickstyle/simple1" qsCatId="simple" csTypeId="urn:microsoft.com/office/officeart/2005/8/colors/accent1_2" csCatId="accent1" phldr="1"/>
      <dgm:spPr/>
    </dgm:pt>
    <dgm:pt modelId="{3A927619-64BE-40E3-B124-4135C494A8DC}" type="pres">
      <dgm:prSet presAssocID="{6BD65E25-D8D4-4155-A714-427B77F50A38}" presName="Name0" presStyleCnt="0">
        <dgm:presLayoutVars>
          <dgm:dir/>
          <dgm:resizeHandles val="exact"/>
        </dgm:presLayoutVars>
      </dgm:prSet>
      <dgm:spPr/>
    </dgm:pt>
    <dgm:pt modelId="{C4FD44E9-40CA-4651-A865-40C1B9ACED08}" type="pres">
      <dgm:prSet presAssocID="{6BD65E25-D8D4-4155-A714-427B77F50A38}" presName="arrow" presStyleLbl="bgShp" presStyleIdx="0" presStyleCnt="1" custScaleX="64932" custLinFactNeighborX="-2600" custLinFactNeighborY="73943"/>
      <dgm:spPr>
        <a:solidFill>
          <a:srgbClr val="AD283B"/>
        </a:solidFill>
      </dgm:spPr>
    </dgm:pt>
    <dgm:pt modelId="{4311A2F4-A2CB-496B-B5B4-37FC6F37097F}" type="pres">
      <dgm:prSet presAssocID="{6BD65E25-D8D4-4155-A714-427B77F50A38}" presName="points" presStyleCnt="0"/>
      <dgm:spPr/>
    </dgm:pt>
  </dgm:ptLst>
  <dgm:cxnLst>
    <dgm:cxn modelId="{F3AA6C4A-A836-4B98-8C2E-A272EA70D741}" type="presOf" srcId="{6BD65E25-D8D4-4155-A714-427B77F50A38}" destId="{3A927619-64BE-40E3-B124-4135C494A8DC}" srcOrd="0" destOrd="0" presId="urn:microsoft.com/office/officeart/2005/8/layout/hProcess11"/>
    <dgm:cxn modelId="{01AAEA65-9E9D-4DD7-93C2-54E1B12E88CA}" type="presParOf" srcId="{3A927619-64BE-40E3-B124-4135C494A8DC}" destId="{C4FD44E9-40CA-4651-A865-40C1B9ACED08}" srcOrd="0" destOrd="0" presId="urn:microsoft.com/office/officeart/2005/8/layout/hProcess11"/>
    <dgm:cxn modelId="{7E3D258B-66F8-4B2B-A86A-E8C8C45C8496}" type="presParOf" srcId="{3A927619-64BE-40E3-B124-4135C494A8DC}" destId="{4311A2F4-A2CB-496B-B5B4-37FC6F37097F}" srcOrd="1"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A9DD71-B473-41CD-9350-52013907754A}"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fr-FR"/>
        </a:p>
      </dgm:t>
    </dgm:pt>
    <dgm:pt modelId="{9BF695FF-E3E8-4405-8138-CDF3F9194038}">
      <dgm:prSet phldrT="[Texte]"/>
      <dgm:spPr>
        <a:solidFill>
          <a:schemeClr val="accent2">
            <a:lumMod val="75000"/>
          </a:schemeClr>
        </a:solidFill>
      </dgm:spPr>
      <dgm:t>
        <a:bodyPr/>
        <a:lstStyle/>
        <a:p>
          <a:r>
            <a:rPr lang="fr-FR" dirty="0">
              <a:solidFill>
                <a:schemeClr val="tx1"/>
              </a:solidFill>
            </a:rPr>
            <a:t>LIAISON</a:t>
          </a:r>
        </a:p>
      </dgm:t>
    </dgm:pt>
    <dgm:pt modelId="{5057925D-1FAC-4E15-8FC7-97D75EE0A08C}" type="parTrans" cxnId="{3173FC49-7685-417B-B0F9-64A250E60BAA}">
      <dgm:prSet/>
      <dgm:spPr/>
      <dgm:t>
        <a:bodyPr/>
        <a:lstStyle/>
        <a:p>
          <a:endParaRPr lang="fr-FR"/>
        </a:p>
      </dgm:t>
    </dgm:pt>
    <dgm:pt modelId="{79EEDF17-62CC-443B-A78D-17726EDC2611}" type="sibTrans" cxnId="{3173FC49-7685-417B-B0F9-64A250E60BAA}">
      <dgm:prSet/>
      <dgm:spPr>
        <a:solidFill>
          <a:srgbClr val="AD283B"/>
        </a:solidFill>
      </dgm:spPr>
      <dgm:t>
        <a:bodyPr/>
        <a:lstStyle/>
        <a:p>
          <a:endParaRPr lang="fr-FR"/>
        </a:p>
      </dgm:t>
    </dgm:pt>
    <dgm:pt modelId="{CA942EE4-AAA6-4AFF-9F8C-8F504AEF6D24}">
      <dgm:prSet phldrT="[Texte]"/>
      <dgm:spPr>
        <a:solidFill>
          <a:schemeClr val="accent2">
            <a:lumMod val="75000"/>
          </a:schemeClr>
        </a:solidFill>
      </dgm:spPr>
      <dgm:t>
        <a:bodyPr/>
        <a:lstStyle/>
        <a:p>
          <a:r>
            <a:rPr lang="fr-FR" dirty="0">
              <a:solidFill>
                <a:schemeClr val="tx1"/>
              </a:solidFill>
            </a:rPr>
            <a:t>WEB</a:t>
          </a:r>
        </a:p>
      </dgm:t>
    </dgm:pt>
    <dgm:pt modelId="{9BC6E2FD-AC95-4AD5-87C8-1EAA2AF83662}" type="parTrans" cxnId="{54E42865-4FCE-4B30-9092-0AD67F1F3E76}">
      <dgm:prSet/>
      <dgm:spPr/>
      <dgm:t>
        <a:bodyPr/>
        <a:lstStyle/>
        <a:p>
          <a:endParaRPr lang="fr-FR"/>
        </a:p>
      </dgm:t>
    </dgm:pt>
    <dgm:pt modelId="{4211D75C-CA70-4462-8307-A52E350A08DD}" type="sibTrans" cxnId="{54E42865-4FCE-4B30-9092-0AD67F1F3E76}">
      <dgm:prSet/>
      <dgm:spPr/>
      <dgm:t>
        <a:bodyPr/>
        <a:lstStyle/>
        <a:p>
          <a:endParaRPr lang="fr-FR"/>
        </a:p>
      </dgm:t>
    </dgm:pt>
    <dgm:pt modelId="{9B824E7A-BDCB-4351-ABB7-EE12748937AE}">
      <dgm:prSet phldrT="[Texte]"/>
      <dgm:spPr>
        <a:solidFill>
          <a:schemeClr val="accent2">
            <a:lumMod val="75000"/>
          </a:schemeClr>
        </a:solidFill>
      </dgm:spPr>
      <dgm:t>
        <a:bodyPr/>
        <a:lstStyle/>
        <a:p>
          <a:r>
            <a:rPr lang="fr-FR" dirty="0">
              <a:solidFill>
                <a:schemeClr val="tx1"/>
              </a:solidFill>
            </a:rPr>
            <a:t>ERP</a:t>
          </a:r>
        </a:p>
      </dgm:t>
    </dgm:pt>
    <dgm:pt modelId="{AD2EB851-2FD1-4C99-92BB-47497C82F1DF}" type="parTrans" cxnId="{E46CD054-F9D9-49C7-A9FB-F8ACC78E2C55}">
      <dgm:prSet/>
      <dgm:spPr/>
      <dgm:t>
        <a:bodyPr/>
        <a:lstStyle/>
        <a:p>
          <a:endParaRPr lang="fr-FR"/>
        </a:p>
      </dgm:t>
    </dgm:pt>
    <dgm:pt modelId="{516828EF-0FAC-4DE5-ADFD-2C95F0208034}" type="sibTrans" cxnId="{E46CD054-F9D9-49C7-A9FB-F8ACC78E2C55}">
      <dgm:prSet/>
      <dgm:spPr>
        <a:solidFill>
          <a:srgbClr val="AD283B"/>
        </a:solidFill>
      </dgm:spPr>
      <dgm:t>
        <a:bodyPr/>
        <a:lstStyle/>
        <a:p>
          <a:endParaRPr lang="fr-FR"/>
        </a:p>
      </dgm:t>
    </dgm:pt>
    <dgm:pt modelId="{115D518D-3193-4F63-9FF8-065A0E04E7E7}" type="pres">
      <dgm:prSet presAssocID="{7AA9DD71-B473-41CD-9350-52013907754A}" presName="Name0" presStyleCnt="0">
        <dgm:presLayoutVars>
          <dgm:dir/>
          <dgm:resizeHandles val="exact"/>
        </dgm:presLayoutVars>
      </dgm:prSet>
      <dgm:spPr/>
    </dgm:pt>
    <dgm:pt modelId="{CEC4DE22-42D0-4877-9F2A-95BCD99D2D0D}" type="pres">
      <dgm:prSet presAssocID="{9BF695FF-E3E8-4405-8138-CDF3F9194038}" presName="node" presStyleLbl="node1" presStyleIdx="0" presStyleCnt="3">
        <dgm:presLayoutVars>
          <dgm:bulletEnabled val="1"/>
        </dgm:presLayoutVars>
      </dgm:prSet>
      <dgm:spPr/>
    </dgm:pt>
    <dgm:pt modelId="{6D482212-9C6E-4AE4-B7C6-E12B2E81DD78}" type="pres">
      <dgm:prSet presAssocID="{79EEDF17-62CC-443B-A78D-17726EDC2611}" presName="sibTrans" presStyleLbl="sibTrans2D1" presStyleIdx="0" presStyleCnt="3" custAng="599829" custScaleX="125101" custScaleY="293553" custLinFactNeighborX="607" custLinFactNeighborY="-2413"/>
      <dgm:spPr/>
    </dgm:pt>
    <dgm:pt modelId="{F2CCA1D5-ADCE-4D8F-9DBA-08C09FB65054}" type="pres">
      <dgm:prSet presAssocID="{79EEDF17-62CC-443B-A78D-17726EDC2611}" presName="connectorText" presStyleLbl="sibTrans2D1" presStyleIdx="0" presStyleCnt="3"/>
      <dgm:spPr/>
    </dgm:pt>
    <dgm:pt modelId="{4E789F60-0C9F-49E9-AF5B-3FF92FC21571}" type="pres">
      <dgm:prSet presAssocID="{CA942EE4-AAA6-4AFF-9F8C-8F504AEF6D24}" presName="node" presStyleLbl="node1" presStyleIdx="1" presStyleCnt="3" custRadScaleRad="244065" custRadScaleInc="-63887">
        <dgm:presLayoutVars>
          <dgm:bulletEnabled val="1"/>
        </dgm:presLayoutVars>
      </dgm:prSet>
      <dgm:spPr/>
    </dgm:pt>
    <dgm:pt modelId="{45A8CA22-9813-4F64-925F-8FC2F0D28813}" type="pres">
      <dgm:prSet presAssocID="{4211D75C-CA70-4462-8307-A52E350A08DD}" presName="sibTrans" presStyleLbl="sibTrans2D1" presStyleIdx="1" presStyleCnt="3" custLinFactY="409047" custLinFactNeighborX="9001" custLinFactNeighborY="500000"/>
      <dgm:spPr/>
    </dgm:pt>
    <dgm:pt modelId="{C5F803EC-03AA-4FDF-95A8-38A59F647238}" type="pres">
      <dgm:prSet presAssocID="{4211D75C-CA70-4462-8307-A52E350A08DD}" presName="connectorText" presStyleLbl="sibTrans2D1" presStyleIdx="1" presStyleCnt="3"/>
      <dgm:spPr/>
    </dgm:pt>
    <dgm:pt modelId="{29E6BA96-F2AB-4051-9246-ECE6002F6E99}" type="pres">
      <dgm:prSet presAssocID="{9B824E7A-BDCB-4351-ABB7-EE12748937AE}" presName="node" presStyleLbl="node1" presStyleIdx="2" presStyleCnt="3" custRadScaleRad="229071" custRadScaleInc="65083">
        <dgm:presLayoutVars>
          <dgm:bulletEnabled val="1"/>
        </dgm:presLayoutVars>
      </dgm:prSet>
      <dgm:spPr/>
    </dgm:pt>
    <dgm:pt modelId="{DC8D791F-1959-49E9-A61D-DDA2F9AC4F81}" type="pres">
      <dgm:prSet presAssocID="{516828EF-0FAC-4DE5-ADFD-2C95F0208034}" presName="sibTrans" presStyleLbl="sibTrans2D1" presStyleIdx="2" presStyleCnt="3" custAng="20608624" custScaleX="122127" custScaleY="261371" custLinFactNeighborX="-1799" custLinFactNeighborY="-6427"/>
      <dgm:spPr/>
    </dgm:pt>
    <dgm:pt modelId="{26A6612D-845E-4DFA-9AE9-3A0859D1D417}" type="pres">
      <dgm:prSet presAssocID="{516828EF-0FAC-4DE5-ADFD-2C95F0208034}" presName="connectorText" presStyleLbl="sibTrans2D1" presStyleIdx="2" presStyleCnt="3"/>
      <dgm:spPr/>
    </dgm:pt>
  </dgm:ptLst>
  <dgm:cxnLst>
    <dgm:cxn modelId="{73282B18-BD12-4FAF-9F07-F7FC399892C3}" type="presOf" srcId="{CA942EE4-AAA6-4AFF-9F8C-8F504AEF6D24}" destId="{4E789F60-0C9F-49E9-AF5B-3FF92FC21571}" srcOrd="0" destOrd="0" presId="urn:microsoft.com/office/officeart/2005/8/layout/cycle7"/>
    <dgm:cxn modelId="{D778342C-C5B9-446A-9F64-D16C28D355C4}" type="presOf" srcId="{4211D75C-CA70-4462-8307-A52E350A08DD}" destId="{45A8CA22-9813-4F64-925F-8FC2F0D28813}" srcOrd="0" destOrd="0" presId="urn:microsoft.com/office/officeart/2005/8/layout/cycle7"/>
    <dgm:cxn modelId="{F4D07F30-549B-47D0-B279-2D4B039C36B0}" type="presOf" srcId="{516828EF-0FAC-4DE5-ADFD-2C95F0208034}" destId="{DC8D791F-1959-49E9-A61D-DDA2F9AC4F81}" srcOrd="0" destOrd="0" presId="urn:microsoft.com/office/officeart/2005/8/layout/cycle7"/>
    <dgm:cxn modelId="{54E42865-4FCE-4B30-9092-0AD67F1F3E76}" srcId="{7AA9DD71-B473-41CD-9350-52013907754A}" destId="{CA942EE4-AAA6-4AFF-9F8C-8F504AEF6D24}" srcOrd="1" destOrd="0" parTransId="{9BC6E2FD-AC95-4AD5-87C8-1EAA2AF83662}" sibTransId="{4211D75C-CA70-4462-8307-A52E350A08DD}"/>
    <dgm:cxn modelId="{56959166-9130-4E20-B20B-63828852560C}" type="presOf" srcId="{79EEDF17-62CC-443B-A78D-17726EDC2611}" destId="{6D482212-9C6E-4AE4-B7C6-E12B2E81DD78}" srcOrd="0" destOrd="0" presId="urn:microsoft.com/office/officeart/2005/8/layout/cycle7"/>
    <dgm:cxn modelId="{3173FC49-7685-417B-B0F9-64A250E60BAA}" srcId="{7AA9DD71-B473-41CD-9350-52013907754A}" destId="{9BF695FF-E3E8-4405-8138-CDF3F9194038}" srcOrd="0" destOrd="0" parTransId="{5057925D-1FAC-4E15-8FC7-97D75EE0A08C}" sibTransId="{79EEDF17-62CC-443B-A78D-17726EDC2611}"/>
    <dgm:cxn modelId="{E46CD054-F9D9-49C7-A9FB-F8ACC78E2C55}" srcId="{7AA9DD71-B473-41CD-9350-52013907754A}" destId="{9B824E7A-BDCB-4351-ABB7-EE12748937AE}" srcOrd="2" destOrd="0" parTransId="{AD2EB851-2FD1-4C99-92BB-47497C82F1DF}" sibTransId="{516828EF-0FAC-4DE5-ADFD-2C95F0208034}"/>
    <dgm:cxn modelId="{DCD28F7D-F019-4B4A-AC19-03003EA77DBB}" type="presOf" srcId="{79EEDF17-62CC-443B-A78D-17726EDC2611}" destId="{F2CCA1D5-ADCE-4D8F-9DBA-08C09FB65054}" srcOrd="1" destOrd="0" presId="urn:microsoft.com/office/officeart/2005/8/layout/cycle7"/>
    <dgm:cxn modelId="{02C712AE-F341-4A44-8386-9CCD0FBCFD05}" type="presOf" srcId="{4211D75C-CA70-4462-8307-A52E350A08DD}" destId="{C5F803EC-03AA-4FDF-95A8-38A59F647238}" srcOrd="1" destOrd="0" presId="urn:microsoft.com/office/officeart/2005/8/layout/cycle7"/>
    <dgm:cxn modelId="{00F0AED5-4894-4BB2-9947-3B1094DA8B28}" type="presOf" srcId="{9B824E7A-BDCB-4351-ABB7-EE12748937AE}" destId="{29E6BA96-F2AB-4051-9246-ECE6002F6E99}" srcOrd="0" destOrd="0" presId="urn:microsoft.com/office/officeart/2005/8/layout/cycle7"/>
    <dgm:cxn modelId="{9DEC4FDC-2B10-4798-9982-A5511FCDB003}" type="presOf" srcId="{7AA9DD71-B473-41CD-9350-52013907754A}" destId="{115D518D-3193-4F63-9FF8-065A0E04E7E7}" srcOrd="0" destOrd="0" presId="urn:microsoft.com/office/officeart/2005/8/layout/cycle7"/>
    <dgm:cxn modelId="{17D8B7FB-08C8-4FEC-9BD8-44F3003AFB34}" type="presOf" srcId="{9BF695FF-E3E8-4405-8138-CDF3F9194038}" destId="{CEC4DE22-42D0-4877-9F2A-95BCD99D2D0D}" srcOrd="0" destOrd="0" presId="urn:microsoft.com/office/officeart/2005/8/layout/cycle7"/>
    <dgm:cxn modelId="{7630BBFB-A7C3-4A85-840E-415030A23022}" type="presOf" srcId="{516828EF-0FAC-4DE5-ADFD-2C95F0208034}" destId="{26A6612D-845E-4DFA-9AE9-3A0859D1D417}" srcOrd="1" destOrd="0" presId="urn:microsoft.com/office/officeart/2005/8/layout/cycle7"/>
    <dgm:cxn modelId="{33AF8227-1154-4536-A9FB-0277A3393C54}" type="presParOf" srcId="{115D518D-3193-4F63-9FF8-065A0E04E7E7}" destId="{CEC4DE22-42D0-4877-9F2A-95BCD99D2D0D}" srcOrd="0" destOrd="0" presId="urn:microsoft.com/office/officeart/2005/8/layout/cycle7"/>
    <dgm:cxn modelId="{13316CD1-429D-40F4-8342-F83F34BE136C}" type="presParOf" srcId="{115D518D-3193-4F63-9FF8-065A0E04E7E7}" destId="{6D482212-9C6E-4AE4-B7C6-E12B2E81DD78}" srcOrd="1" destOrd="0" presId="urn:microsoft.com/office/officeart/2005/8/layout/cycle7"/>
    <dgm:cxn modelId="{C72B333C-CB51-4BFB-8262-9D29B560B60E}" type="presParOf" srcId="{6D482212-9C6E-4AE4-B7C6-E12B2E81DD78}" destId="{F2CCA1D5-ADCE-4D8F-9DBA-08C09FB65054}" srcOrd="0" destOrd="0" presId="urn:microsoft.com/office/officeart/2005/8/layout/cycle7"/>
    <dgm:cxn modelId="{1D7C0EB5-3AD0-4E9E-9EB2-536E476C1609}" type="presParOf" srcId="{115D518D-3193-4F63-9FF8-065A0E04E7E7}" destId="{4E789F60-0C9F-49E9-AF5B-3FF92FC21571}" srcOrd="2" destOrd="0" presId="urn:microsoft.com/office/officeart/2005/8/layout/cycle7"/>
    <dgm:cxn modelId="{4B4E1F20-EAB5-4CFA-BAC3-1E02221A0B40}" type="presParOf" srcId="{115D518D-3193-4F63-9FF8-065A0E04E7E7}" destId="{45A8CA22-9813-4F64-925F-8FC2F0D28813}" srcOrd="3" destOrd="0" presId="urn:microsoft.com/office/officeart/2005/8/layout/cycle7"/>
    <dgm:cxn modelId="{FC6B99F0-631B-40BF-87F5-E1B7A6BE2387}" type="presParOf" srcId="{45A8CA22-9813-4F64-925F-8FC2F0D28813}" destId="{C5F803EC-03AA-4FDF-95A8-38A59F647238}" srcOrd="0" destOrd="0" presId="urn:microsoft.com/office/officeart/2005/8/layout/cycle7"/>
    <dgm:cxn modelId="{2921F6EE-5CFB-446E-BEB5-E37946E9B6AC}" type="presParOf" srcId="{115D518D-3193-4F63-9FF8-065A0E04E7E7}" destId="{29E6BA96-F2AB-4051-9246-ECE6002F6E99}" srcOrd="4" destOrd="0" presId="urn:microsoft.com/office/officeart/2005/8/layout/cycle7"/>
    <dgm:cxn modelId="{145730D8-F340-4084-BC05-E4B9EF96B3F3}" type="presParOf" srcId="{115D518D-3193-4F63-9FF8-065A0E04E7E7}" destId="{DC8D791F-1959-49E9-A61D-DDA2F9AC4F81}" srcOrd="5" destOrd="0" presId="urn:microsoft.com/office/officeart/2005/8/layout/cycle7"/>
    <dgm:cxn modelId="{ED00FEB9-B7DB-4F3E-ADAA-3D8CEC533F51}" type="presParOf" srcId="{DC8D791F-1959-49E9-A61D-DDA2F9AC4F81}" destId="{26A6612D-845E-4DFA-9AE9-3A0859D1D417}"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2CF401-AD96-4473-80C4-AA819E4AA589}"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460D6C3E-B92A-4214-B47D-7704FA9230D4}">
      <dgm:prSet phldrT="[Texte]"/>
      <dgm:spPr>
        <a:solidFill>
          <a:schemeClr val="accent2">
            <a:lumMod val="75000"/>
          </a:schemeClr>
        </a:solidFill>
      </dgm:spPr>
      <dgm:t>
        <a:bodyPr/>
        <a:lstStyle/>
        <a:p>
          <a:r>
            <a:rPr lang="fr-FR" dirty="0">
              <a:solidFill>
                <a:schemeClr val="tx1"/>
              </a:solidFill>
            </a:rPr>
            <a:t>Chiffre d’affaires total</a:t>
          </a:r>
        </a:p>
      </dgm:t>
    </dgm:pt>
    <dgm:pt modelId="{347AC382-49E2-439A-BF24-103819EF56DD}" type="parTrans" cxnId="{2A28947C-1283-434B-96FE-04126B6974A4}">
      <dgm:prSet/>
      <dgm:spPr/>
      <dgm:t>
        <a:bodyPr/>
        <a:lstStyle/>
        <a:p>
          <a:endParaRPr lang="fr-FR"/>
        </a:p>
      </dgm:t>
    </dgm:pt>
    <dgm:pt modelId="{16DF1AB7-9984-4F60-BE5C-AD4ACAD69915}" type="sibTrans" cxnId="{2A28947C-1283-434B-96FE-04126B6974A4}">
      <dgm:prSet/>
      <dgm:spPr/>
      <dgm:t>
        <a:bodyPr/>
        <a:lstStyle/>
        <a:p>
          <a:endParaRPr lang="fr-FR"/>
        </a:p>
      </dgm:t>
    </dgm:pt>
    <dgm:pt modelId="{13D4EB8E-12FF-42F1-B70F-2A2EF6E9FBB1}">
      <dgm:prSet phldrT="[Texte]" custT="1"/>
      <dgm:spPr/>
      <dgm:t>
        <a:bodyPr anchor="ctr"/>
        <a:lstStyle/>
        <a:p>
          <a:pPr>
            <a:buNone/>
          </a:pPr>
          <a:r>
            <a:rPr lang="fr-FR" sz="4400" b="1" dirty="0">
              <a:solidFill>
                <a:srgbClr val="AD283B"/>
              </a:solidFill>
            </a:rPr>
            <a:t>70 568.60 €</a:t>
          </a:r>
        </a:p>
      </dgm:t>
    </dgm:pt>
    <dgm:pt modelId="{259E205F-4018-4F5F-BA9A-311DCC7C1B7A}" type="parTrans" cxnId="{E9D5629A-E6A6-479A-B0BA-FC6A54331697}">
      <dgm:prSet/>
      <dgm:spPr/>
      <dgm:t>
        <a:bodyPr/>
        <a:lstStyle/>
        <a:p>
          <a:endParaRPr lang="fr-FR"/>
        </a:p>
      </dgm:t>
    </dgm:pt>
    <dgm:pt modelId="{31D286D4-957E-4B12-B822-D002A07EEA52}" type="sibTrans" cxnId="{E9D5629A-E6A6-479A-B0BA-FC6A54331697}">
      <dgm:prSet/>
      <dgm:spPr/>
      <dgm:t>
        <a:bodyPr/>
        <a:lstStyle/>
        <a:p>
          <a:endParaRPr lang="fr-FR"/>
        </a:p>
      </dgm:t>
    </dgm:pt>
    <dgm:pt modelId="{BE8845DA-C377-4256-8D89-88056379F4C7}" type="pres">
      <dgm:prSet presAssocID="{D42CF401-AD96-4473-80C4-AA819E4AA589}" presName="linearFlow" presStyleCnt="0">
        <dgm:presLayoutVars>
          <dgm:dir/>
          <dgm:animLvl val="lvl"/>
          <dgm:resizeHandles val="exact"/>
        </dgm:presLayoutVars>
      </dgm:prSet>
      <dgm:spPr/>
    </dgm:pt>
    <dgm:pt modelId="{075A9284-87D9-4B24-8122-14A009CF742B}" type="pres">
      <dgm:prSet presAssocID="{460D6C3E-B92A-4214-B47D-7704FA9230D4}" presName="composite" presStyleCnt="0"/>
      <dgm:spPr/>
    </dgm:pt>
    <dgm:pt modelId="{FFD36920-2C7C-477E-B977-2DBEA9F4D011}" type="pres">
      <dgm:prSet presAssocID="{460D6C3E-B92A-4214-B47D-7704FA9230D4}" presName="parTx" presStyleLbl="node1" presStyleIdx="0" presStyleCnt="1">
        <dgm:presLayoutVars>
          <dgm:chMax val="0"/>
          <dgm:chPref val="0"/>
          <dgm:bulletEnabled val="1"/>
        </dgm:presLayoutVars>
      </dgm:prSet>
      <dgm:spPr/>
    </dgm:pt>
    <dgm:pt modelId="{9B8710AA-EC9E-4506-8835-8683443CEA76}" type="pres">
      <dgm:prSet presAssocID="{460D6C3E-B92A-4214-B47D-7704FA9230D4}" presName="parSh" presStyleLbl="node1" presStyleIdx="0" presStyleCnt="1" custScaleY="58555" custLinFactNeighborX="-507" custLinFactNeighborY="-9052"/>
      <dgm:spPr/>
    </dgm:pt>
    <dgm:pt modelId="{C6FF63DE-1335-4C90-BD32-880F2B9EA26D}" type="pres">
      <dgm:prSet presAssocID="{460D6C3E-B92A-4214-B47D-7704FA9230D4}" presName="desTx" presStyleLbl="fgAcc1" presStyleIdx="0" presStyleCnt="1" custScaleX="100793" custScaleY="60902" custLinFactNeighborX="38" custLinFactNeighborY="-15472">
        <dgm:presLayoutVars>
          <dgm:bulletEnabled val="1"/>
        </dgm:presLayoutVars>
      </dgm:prSet>
      <dgm:spPr/>
    </dgm:pt>
  </dgm:ptLst>
  <dgm:cxnLst>
    <dgm:cxn modelId="{FB54042A-0EDD-4B3A-9EA8-972061110D93}" type="presOf" srcId="{460D6C3E-B92A-4214-B47D-7704FA9230D4}" destId="{FFD36920-2C7C-477E-B977-2DBEA9F4D011}" srcOrd="0" destOrd="0" presId="urn:microsoft.com/office/officeart/2005/8/layout/process3"/>
    <dgm:cxn modelId="{2A28947C-1283-434B-96FE-04126B6974A4}" srcId="{D42CF401-AD96-4473-80C4-AA819E4AA589}" destId="{460D6C3E-B92A-4214-B47D-7704FA9230D4}" srcOrd="0" destOrd="0" parTransId="{347AC382-49E2-439A-BF24-103819EF56DD}" sibTransId="{16DF1AB7-9984-4F60-BE5C-AD4ACAD69915}"/>
    <dgm:cxn modelId="{B8D6AC83-AF28-43AC-ADB3-B5ABE3252309}" type="presOf" srcId="{13D4EB8E-12FF-42F1-B70F-2A2EF6E9FBB1}" destId="{C6FF63DE-1335-4C90-BD32-880F2B9EA26D}" srcOrd="0" destOrd="0" presId="urn:microsoft.com/office/officeart/2005/8/layout/process3"/>
    <dgm:cxn modelId="{09B2EF8E-2F1E-40EB-B22D-F1ED2C3922AC}" type="presOf" srcId="{460D6C3E-B92A-4214-B47D-7704FA9230D4}" destId="{9B8710AA-EC9E-4506-8835-8683443CEA76}" srcOrd="1" destOrd="0" presId="urn:microsoft.com/office/officeart/2005/8/layout/process3"/>
    <dgm:cxn modelId="{E9D5629A-E6A6-479A-B0BA-FC6A54331697}" srcId="{460D6C3E-B92A-4214-B47D-7704FA9230D4}" destId="{13D4EB8E-12FF-42F1-B70F-2A2EF6E9FBB1}" srcOrd="0" destOrd="0" parTransId="{259E205F-4018-4F5F-BA9A-311DCC7C1B7A}" sibTransId="{31D286D4-957E-4B12-B822-D002A07EEA52}"/>
    <dgm:cxn modelId="{6AB454C9-CA0C-4324-927E-2C7492CC9EDE}" type="presOf" srcId="{D42CF401-AD96-4473-80C4-AA819E4AA589}" destId="{BE8845DA-C377-4256-8D89-88056379F4C7}" srcOrd="0" destOrd="0" presId="urn:microsoft.com/office/officeart/2005/8/layout/process3"/>
    <dgm:cxn modelId="{316B7717-C151-4CEC-B60A-05061566CABE}" type="presParOf" srcId="{BE8845DA-C377-4256-8D89-88056379F4C7}" destId="{075A9284-87D9-4B24-8122-14A009CF742B}" srcOrd="0" destOrd="0" presId="urn:microsoft.com/office/officeart/2005/8/layout/process3"/>
    <dgm:cxn modelId="{6B3F2EA8-BED4-42EE-A2F2-8E49AD67A34D}" type="presParOf" srcId="{075A9284-87D9-4B24-8122-14A009CF742B}" destId="{FFD36920-2C7C-477E-B977-2DBEA9F4D011}" srcOrd="0" destOrd="0" presId="urn:microsoft.com/office/officeart/2005/8/layout/process3"/>
    <dgm:cxn modelId="{CE00A9F8-04D0-4362-A2AA-79D6F3F487A1}" type="presParOf" srcId="{075A9284-87D9-4B24-8122-14A009CF742B}" destId="{9B8710AA-EC9E-4506-8835-8683443CEA76}" srcOrd="1" destOrd="0" presId="urn:microsoft.com/office/officeart/2005/8/layout/process3"/>
    <dgm:cxn modelId="{8EB18DD4-CD51-493A-B9BC-30725665F856}" type="presParOf" srcId="{075A9284-87D9-4B24-8122-14A009CF742B}" destId="{C6FF63DE-1335-4C90-BD32-880F2B9EA26D}"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B4AC08-2FE1-4140-A11E-39BF3FC03704}"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4D8ECACD-FB2A-4095-BD3F-7A16D0BFC800}">
      <dgm:prSet phldrT="[Texte]" custT="1"/>
      <dgm:spPr>
        <a:solidFill>
          <a:schemeClr val="accent2">
            <a:lumMod val="75000"/>
          </a:schemeClr>
        </a:solidFill>
      </dgm:spPr>
      <dgm:t>
        <a:bodyPr/>
        <a:lstStyle/>
        <a:p>
          <a:r>
            <a:rPr lang="fr-FR" sz="2000" dirty="0">
              <a:solidFill>
                <a:schemeClr val="tx1"/>
              </a:solidFill>
            </a:rPr>
            <a:t>Prix minimum</a:t>
          </a:r>
        </a:p>
      </dgm:t>
    </dgm:pt>
    <dgm:pt modelId="{67C5DED5-6B8C-45AE-A7D9-E03C2215063B}" type="parTrans" cxnId="{0C1A3660-10DF-4EBF-A4D0-FB78B5782E67}">
      <dgm:prSet/>
      <dgm:spPr/>
      <dgm:t>
        <a:bodyPr/>
        <a:lstStyle/>
        <a:p>
          <a:endParaRPr lang="fr-FR"/>
        </a:p>
      </dgm:t>
    </dgm:pt>
    <dgm:pt modelId="{D62820B2-0157-47D5-A3FF-239CFDDB6706}" type="sibTrans" cxnId="{0C1A3660-10DF-4EBF-A4D0-FB78B5782E67}">
      <dgm:prSet/>
      <dgm:spPr/>
      <dgm:t>
        <a:bodyPr/>
        <a:lstStyle/>
        <a:p>
          <a:endParaRPr lang="fr-FR"/>
        </a:p>
      </dgm:t>
    </dgm:pt>
    <dgm:pt modelId="{9EC738DF-BC39-4238-B19A-2689C07C89EA}">
      <dgm:prSet phldrT="[Texte]" custT="1"/>
      <dgm:spPr>
        <a:solidFill>
          <a:srgbClr val="AD283B">
            <a:alpha val="90000"/>
          </a:srgbClr>
        </a:solidFill>
      </dgm:spPr>
      <dgm:t>
        <a:bodyPr/>
        <a:lstStyle/>
        <a:p>
          <a:pPr algn="ctr">
            <a:buNone/>
          </a:pPr>
          <a:r>
            <a:rPr lang="fr-FR" sz="2800" b="1" dirty="0"/>
            <a:t>5€20</a:t>
          </a:r>
        </a:p>
      </dgm:t>
    </dgm:pt>
    <dgm:pt modelId="{EE6E6B84-5239-48B8-9C37-88D37638C700}" type="parTrans" cxnId="{044E03D3-9FF8-4B7E-833E-63AD484C1EF2}">
      <dgm:prSet/>
      <dgm:spPr/>
      <dgm:t>
        <a:bodyPr/>
        <a:lstStyle/>
        <a:p>
          <a:endParaRPr lang="fr-FR"/>
        </a:p>
      </dgm:t>
    </dgm:pt>
    <dgm:pt modelId="{BECA639C-37C8-4155-91DB-659A82DA3734}" type="sibTrans" cxnId="{044E03D3-9FF8-4B7E-833E-63AD484C1EF2}">
      <dgm:prSet/>
      <dgm:spPr/>
      <dgm:t>
        <a:bodyPr/>
        <a:lstStyle/>
        <a:p>
          <a:endParaRPr lang="fr-FR"/>
        </a:p>
      </dgm:t>
    </dgm:pt>
    <dgm:pt modelId="{BD538EFC-3FB0-4AA7-B6F2-4797EEF31973}" type="pres">
      <dgm:prSet presAssocID="{ADB4AC08-2FE1-4140-A11E-39BF3FC03704}" presName="linearFlow" presStyleCnt="0">
        <dgm:presLayoutVars>
          <dgm:dir/>
          <dgm:animLvl val="lvl"/>
          <dgm:resizeHandles val="exact"/>
        </dgm:presLayoutVars>
      </dgm:prSet>
      <dgm:spPr/>
    </dgm:pt>
    <dgm:pt modelId="{20A265B7-B419-49DA-911B-5FB2ADF5B226}" type="pres">
      <dgm:prSet presAssocID="{4D8ECACD-FB2A-4095-BD3F-7A16D0BFC800}" presName="composite" presStyleCnt="0"/>
      <dgm:spPr/>
    </dgm:pt>
    <dgm:pt modelId="{0FFA82E2-F2AB-44E8-86BA-270DB4800285}" type="pres">
      <dgm:prSet presAssocID="{4D8ECACD-FB2A-4095-BD3F-7A16D0BFC800}" presName="parTx" presStyleLbl="node1" presStyleIdx="0" presStyleCnt="1">
        <dgm:presLayoutVars>
          <dgm:chMax val="0"/>
          <dgm:chPref val="0"/>
          <dgm:bulletEnabled val="1"/>
        </dgm:presLayoutVars>
      </dgm:prSet>
      <dgm:spPr/>
    </dgm:pt>
    <dgm:pt modelId="{66D896E4-305A-40F3-9DB3-74643F2244D4}" type="pres">
      <dgm:prSet presAssocID="{4D8ECACD-FB2A-4095-BD3F-7A16D0BFC800}" presName="parSh" presStyleLbl="node1" presStyleIdx="0" presStyleCnt="1" custLinFactNeighborX="592" custLinFactNeighborY="2972"/>
      <dgm:spPr/>
    </dgm:pt>
    <dgm:pt modelId="{738811DF-F795-4081-9DF6-21ECFC071722}" type="pres">
      <dgm:prSet presAssocID="{4D8ECACD-FB2A-4095-BD3F-7A16D0BFC800}" presName="desTx" presStyleLbl="fgAcc1" presStyleIdx="0" presStyleCnt="1">
        <dgm:presLayoutVars>
          <dgm:bulletEnabled val="1"/>
        </dgm:presLayoutVars>
      </dgm:prSet>
      <dgm:spPr/>
    </dgm:pt>
  </dgm:ptLst>
  <dgm:cxnLst>
    <dgm:cxn modelId="{E7B3DE04-ED7F-4BA1-8143-DF07685B444E}" type="presOf" srcId="{4D8ECACD-FB2A-4095-BD3F-7A16D0BFC800}" destId="{66D896E4-305A-40F3-9DB3-74643F2244D4}" srcOrd="1" destOrd="0" presId="urn:microsoft.com/office/officeart/2005/8/layout/process3"/>
    <dgm:cxn modelId="{7B98532B-52C5-4C4A-B9E7-7B55C321A8D2}" type="presOf" srcId="{9EC738DF-BC39-4238-B19A-2689C07C89EA}" destId="{738811DF-F795-4081-9DF6-21ECFC071722}" srcOrd="0" destOrd="0" presId="urn:microsoft.com/office/officeart/2005/8/layout/process3"/>
    <dgm:cxn modelId="{0C1A3660-10DF-4EBF-A4D0-FB78B5782E67}" srcId="{ADB4AC08-2FE1-4140-A11E-39BF3FC03704}" destId="{4D8ECACD-FB2A-4095-BD3F-7A16D0BFC800}" srcOrd="0" destOrd="0" parTransId="{67C5DED5-6B8C-45AE-A7D9-E03C2215063B}" sibTransId="{D62820B2-0157-47D5-A3FF-239CFDDB6706}"/>
    <dgm:cxn modelId="{D2E30FA5-F9F2-419B-81DC-D202BECC7F22}" type="presOf" srcId="{4D8ECACD-FB2A-4095-BD3F-7A16D0BFC800}" destId="{0FFA82E2-F2AB-44E8-86BA-270DB4800285}" srcOrd="0" destOrd="0" presId="urn:microsoft.com/office/officeart/2005/8/layout/process3"/>
    <dgm:cxn modelId="{044E03D3-9FF8-4B7E-833E-63AD484C1EF2}" srcId="{4D8ECACD-FB2A-4095-BD3F-7A16D0BFC800}" destId="{9EC738DF-BC39-4238-B19A-2689C07C89EA}" srcOrd="0" destOrd="0" parTransId="{EE6E6B84-5239-48B8-9C37-88D37638C700}" sibTransId="{BECA639C-37C8-4155-91DB-659A82DA3734}"/>
    <dgm:cxn modelId="{C50FCFD5-FFE1-4BFD-BF5B-E728AF987C41}" type="presOf" srcId="{ADB4AC08-2FE1-4140-A11E-39BF3FC03704}" destId="{BD538EFC-3FB0-4AA7-B6F2-4797EEF31973}" srcOrd="0" destOrd="0" presId="urn:microsoft.com/office/officeart/2005/8/layout/process3"/>
    <dgm:cxn modelId="{019AF52A-2C82-488F-8E9F-0270D7C6960E}" type="presParOf" srcId="{BD538EFC-3FB0-4AA7-B6F2-4797EEF31973}" destId="{20A265B7-B419-49DA-911B-5FB2ADF5B226}" srcOrd="0" destOrd="0" presId="urn:microsoft.com/office/officeart/2005/8/layout/process3"/>
    <dgm:cxn modelId="{726D779A-7A50-4B43-9D2A-C18234C84876}" type="presParOf" srcId="{20A265B7-B419-49DA-911B-5FB2ADF5B226}" destId="{0FFA82E2-F2AB-44E8-86BA-270DB4800285}" srcOrd="0" destOrd="0" presId="urn:microsoft.com/office/officeart/2005/8/layout/process3"/>
    <dgm:cxn modelId="{C1F582A4-B769-48A6-90EB-CC52DF9B97FA}" type="presParOf" srcId="{20A265B7-B419-49DA-911B-5FB2ADF5B226}" destId="{66D896E4-305A-40F3-9DB3-74643F2244D4}" srcOrd="1" destOrd="0" presId="urn:microsoft.com/office/officeart/2005/8/layout/process3"/>
    <dgm:cxn modelId="{D62EF59E-223D-444B-8050-0DA55EE5F932}" type="presParOf" srcId="{20A265B7-B419-49DA-911B-5FB2ADF5B226}" destId="{738811DF-F795-4081-9DF6-21ECFC071722}"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DB4AC08-2FE1-4140-A11E-39BF3FC03704}"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4D8ECACD-FB2A-4095-BD3F-7A16D0BFC800}">
      <dgm:prSet phldrT="[Texte]" custT="1"/>
      <dgm:spPr>
        <a:solidFill>
          <a:schemeClr val="accent2">
            <a:lumMod val="75000"/>
          </a:schemeClr>
        </a:solidFill>
      </dgm:spPr>
      <dgm:t>
        <a:bodyPr/>
        <a:lstStyle/>
        <a:p>
          <a:r>
            <a:rPr lang="fr-FR" sz="2000" dirty="0">
              <a:solidFill>
                <a:schemeClr val="tx1"/>
              </a:solidFill>
            </a:rPr>
            <a:t>Prix maximum</a:t>
          </a:r>
        </a:p>
      </dgm:t>
    </dgm:pt>
    <dgm:pt modelId="{67C5DED5-6B8C-45AE-A7D9-E03C2215063B}" type="parTrans" cxnId="{0C1A3660-10DF-4EBF-A4D0-FB78B5782E67}">
      <dgm:prSet/>
      <dgm:spPr/>
      <dgm:t>
        <a:bodyPr/>
        <a:lstStyle/>
        <a:p>
          <a:endParaRPr lang="fr-FR"/>
        </a:p>
      </dgm:t>
    </dgm:pt>
    <dgm:pt modelId="{D62820B2-0157-47D5-A3FF-239CFDDB6706}" type="sibTrans" cxnId="{0C1A3660-10DF-4EBF-A4D0-FB78B5782E67}">
      <dgm:prSet/>
      <dgm:spPr/>
      <dgm:t>
        <a:bodyPr/>
        <a:lstStyle/>
        <a:p>
          <a:endParaRPr lang="fr-FR"/>
        </a:p>
      </dgm:t>
    </dgm:pt>
    <dgm:pt modelId="{9EC738DF-BC39-4238-B19A-2689C07C89EA}">
      <dgm:prSet phldrT="[Texte]" custT="1"/>
      <dgm:spPr>
        <a:solidFill>
          <a:srgbClr val="AD283B">
            <a:alpha val="90000"/>
          </a:srgbClr>
        </a:solidFill>
      </dgm:spPr>
      <dgm:t>
        <a:bodyPr/>
        <a:lstStyle/>
        <a:p>
          <a:pPr algn="ctr">
            <a:buNone/>
          </a:pPr>
          <a:r>
            <a:rPr lang="fr-FR" sz="2800" b="1" dirty="0"/>
            <a:t>225€</a:t>
          </a:r>
        </a:p>
      </dgm:t>
    </dgm:pt>
    <dgm:pt modelId="{EE6E6B84-5239-48B8-9C37-88D37638C700}" type="parTrans" cxnId="{044E03D3-9FF8-4B7E-833E-63AD484C1EF2}">
      <dgm:prSet/>
      <dgm:spPr/>
      <dgm:t>
        <a:bodyPr/>
        <a:lstStyle/>
        <a:p>
          <a:endParaRPr lang="fr-FR"/>
        </a:p>
      </dgm:t>
    </dgm:pt>
    <dgm:pt modelId="{BECA639C-37C8-4155-91DB-659A82DA3734}" type="sibTrans" cxnId="{044E03D3-9FF8-4B7E-833E-63AD484C1EF2}">
      <dgm:prSet/>
      <dgm:spPr/>
      <dgm:t>
        <a:bodyPr/>
        <a:lstStyle/>
        <a:p>
          <a:endParaRPr lang="fr-FR"/>
        </a:p>
      </dgm:t>
    </dgm:pt>
    <dgm:pt modelId="{BD538EFC-3FB0-4AA7-B6F2-4797EEF31973}" type="pres">
      <dgm:prSet presAssocID="{ADB4AC08-2FE1-4140-A11E-39BF3FC03704}" presName="linearFlow" presStyleCnt="0">
        <dgm:presLayoutVars>
          <dgm:dir/>
          <dgm:animLvl val="lvl"/>
          <dgm:resizeHandles val="exact"/>
        </dgm:presLayoutVars>
      </dgm:prSet>
      <dgm:spPr/>
    </dgm:pt>
    <dgm:pt modelId="{20A265B7-B419-49DA-911B-5FB2ADF5B226}" type="pres">
      <dgm:prSet presAssocID="{4D8ECACD-FB2A-4095-BD3F-7A16D0BFC800}" presName="composite" presStyleCnt="0"/>
      <dgm:spPr/>
    </dgm:pt>
    <dgm:pt modelId="{0FFA82E2-F2AB-44E8-86BA-270DB4800285}" type="pres">
      <dgm:prSet presAssocID="{4D8ECACD-FB2A-4095-BD3F-7A16D0BFC800}" presName="parTx" presStyleLbl="node1" presStyleIdx="0" presStyleCnt="1">
        <dgm:presLayoutVars>
          <dgm:chMax val="0"/>
          <dgm:chPref val="0"/>
          <dgm:bulletEnabled val="1"/>
        </dgm:presLayoutVars>
      </dgm:prSet>
      <dgm:spPr/>
    </dgm:pt>
    <dgm:pt modelId="{66D896E4-305A-40F3-9DB3-74643F2244D4}" type="pres">
      <dgm:prSet presAssocID="{4D8ECACD-FB2A-4095-BD3F-7A16D0BFC800}" presName="parSh" presStyleLbl="node1" presStyleIdx="0" presStyleCnt="1" custLinFactNeighborX="592" custLinFactNeighborY="2972"/>
      <dgm:spPr/>
    </dgm:pt>
    <dgm:pt modelId="{738811DF-F795-4081-9DF6-21ECFC071722}" type="pres">
      <dgm:prSet presAssocID="{4D8ECACD-FB2A-4095-BD3F-7A16D0BFC800}" presName="desTx" presStyleLbl="fgAcc1" presStyleIdx="0" presStyleCnt="1">
        <dgm:presLayoutVars>
          <dgm:bulletEnabled val="1"/>
        </dgm:presLayoutVars>
      </dgm:prSet>
      <dgm:spPr/>
    </dgm:pt>
  </dgm:ptLst>
  <dgm:cxnLst>
    <dgm:cxn modelId="{E7B3DE04-ED7F-4BA1-8143-DF07685B444E}" type="presOf" srcId="{4D8ECACD-FB2A-4095-BD3F-7A16D0BFC800}" destId="{66D896E4-305A-40F3-9DB3-74643F2244D4}" srcOrd="1" destOrd="0" presId="urn:microsoft.com/office/officeart/2005/8/layout/process3"/>
    <dgm:cxn modelId="{7B98532B-52C5-4C4A-B9E7-7B55C321A8D2}" type="presOf" srcId="{9EC738DF-BC39-4238-B19A-2689C07C89EA}" destId="{738811DF-F795-4081-9DF6-21ECFC071722}" srcOrd="0" destOrd="0" presId="urn:microsoft.com/office/officeart/2005/8/layout/process3"/>
    <dgm:cxn modelId="{0C1A3660-10DF-4EBF-A4D0-FB78B5782E67}" srcId="{ADB4AC08-2FE1-4140-A11E-39BF3FC03704}" destId="{4D8ECACD-FB2A-4095-BD3F-7A16D0BFC800}" srcOrd="0" destOrd="0" parTransId="{67C5DED5-6B8C-45AE-A7D9-E03C2215063B}" sibTransId="{D62820B2-0157-47D5-A3FF-239CFDDB6706}"/>
    <dgm:cxn modelId="{D2E30FA5-F9F2-419B-81DC-D202BECC7F22}" type="presOf" srcId="{4D8ECACD-FB2A-4095-BD3F-7A16D0BFC800}" destId="{0FFA82E2-F2AB-44E8-86BA-270DB4800285}" srcOrd="0" destOrd="0" presId="urn:microsoft.com/office/officeart/2005/8/layout/process3"/>
    <dgm:cxn modelId="{044E03D3-9FF8-4B7E-833E-63AD484C1EF2}" srcId="{4D8ECACD-FB2A-4095-BD3F-7A16D0BFC800}" destId="{9EC738DF-BC39-4238-B19A-2689C07C89EA}" srcOrd="0" destOrd="0" parTransId="{EE6E6B84-5239-48B8-9C37-88D37638C700}" sibTransId="{BECA639C-37C8-4155-91DB-659A82DA3734}"/>
    <dgm:cxn modelId="{C50FCFD5-FFE1-4BFD-BF5B-E728AF987C41}" type="presOf" srcId="{ADB4AC08-2FE1-4140-A11E-39BF3FC03704}" destId="{BD538EFC-3FB0-4AA7-B6F2-4797EEF31973}" srcOrd="0" destOrd="0" presId="urn:microsoft.com/office/officeart/2005/8/layout/process3"/>
    <dgm:cxn modelId="{019AF52A-2C82-488F-8E9F-0270D7C6960E}" type="presParOf" srcId="{BD538EFC-3FB0-4AA7-B6F2-4797EEF31973}" destId="{20A265B7-B419-49DA-911B-5FB2ADF5B226}" srcOrd="0" destOrd="0" presId="urn:microsoft.com/office/officeart/2005/8/layout/process3"/>
    <dgm:cxn modelId="{726D779A-7A50-4B43-9D2A-C18234C84876}" type="presParOf" srcId="{20A265B7-B419-49DA-911B-5FB2ADF5B226}" destId="{0FFA82E2-F2AB-44E8-86BA-270DB4800285}" srcOrd="0" destOrd="0" presId="urn:microsoft.com/office/officeart/2005/8/layout/process3"/>
    <dgm:cxn modelId="{C1F582A4-B769-48A6-90EB-CC52DF9B97FA}" type="presParOf" srcId="{20A265B7-B419-49DA-911B-5FB2ADF5B226}" destId="{66D896E4-305A-40F3-9DB3-74643F2244D4}" srcOrd="1" destOrd="0" presId="urn:microsoft.com/office/officeart/2005/8/layout/process3"/>
    <dgm:cxn modelId="{D62EF59E-223D-444B-8050-0DA55EE5F932}" type="presParOf" srcId="{20A265B7-B419-49DA-911B-5FB2ADF5B226}" destId="{738811DF-F795-4081-9DF6-21ECFC071722}" srcOrd="2" destOrd="0" presId="urn:microsoft.com/office/officeart/2005/8/layout/process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DB4AC08-2FE1-4140-A11E-39BF3FC03704}"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4D8ECACD-FB2A-4095-BD3F-7A16D0BFC800}">
      <dgm:prSet phldrT="[Texte]" custT="1"/>
      <dgm:spPr>
        <a:solidFill>
          <a:schemeClr val="accent2">
            <a:lumMod val="75000"/>
          </a:schemeClr>
        </a:solidFill>
      </dgm:spPr>
      <dgm:t>
        <a:bodyPr/>
        <a:lstStyle/>
        <a:p>
          <a:r>
            <a:rPr lang="fr-FR" sz="2000" dirty="0">
              <a:solidFill>
                <a:schemeClr val="tx1"/>
              </a:solidFill>
            </a:rPr>
            <a:t>Prix moyen</a:t>
          </a:r>
        </a:p>
      </dgm:t>
    </dgm:pt>
    <dgm:pt modelId="{67C5DED5-6B8C-45AE-A7D9-E03C2215063B}" type="parTrans" cxnId="{0C1A3660-10DF-4EBF-A4D0-FB78B5782E67}">
      <dgm:prSet/>
      <dgm:spPr/>
      <dgm:t>
        <a:bodyPr/>
        <a:lstStyle/>
        <a:p>
          <a:endParaRPr lang="fr-FR"/>
        </a:p>
      </dgm:t>
    </dgm:pt>
    <dgm:pt modelId="{D62820B2-0157-47D5-A3FF-239CFDDB6706}" type="sibTrans" cxnId="{0C1A3660-10DF-4EBF-A4D0-FB78B5782E67}">
      <dgm:prSet/>
      <dgm:spPr/>
      <dgm:t>
        <a:bodyPr/>
        <a:lstStyle/>
        <a:p>
          <a:endParaRPr lang="fr-FR"/>
        </a:p>
      </dgm:t>
    </dgm:pt>
    <dgm:pt modelId="{9EC738DF-BC39-4238-B19A-2689C07C89EA}">
      <dgm:prSet phldrT="[Texte]" custT="1"/>
      <dgm:spPr>
        <a:solidFill>
          <a:srgbClr val="AD283B">
            <a:alpha val="90000"/>
          </a:srgbClr>
        </a:solidFill>
      </dgm:spPr>
      <dgm:t>
        <a:bodyPr/>
        <a:lstStyle/>
        <a:p>
          <a:pPr algn="ctr">
            <a:buNone/>
          </a:pPr>
          <a:r>
            <a:rPr lang="fr-FR" sz="2800" b="1" dirty="0"/>
            <a:t>32€49</a:t>
          </a:r>
        </a:p>
      </dgm:t>
    </dgm:pt>
    <dgm:pt modelId="{EE6E6B84-5239-48B8-9C37-88D37638C700}" type="parTrans" cxnId="{044E03D3-9FF8-4B7E-833E-63AD484C1EF2}">
      <dgm:prSet/>
      <dgm:spPr/>
      <dgm:t>
        <a:bodyPr/>
        <a:lstStyle/>
        <a:p>
          <a:endParaRPr lang="fr-FR"/>
        </a:p>
      </dgm:t>
    </dgm:pt>
    <dgm:pt modelId="{BECA639C-37C8-4155-91DB-659A82DA3734}" type="sibTrans" cxnId="{044E03D3-9FF8-4B7E-833E-63AD484C1EF2}">
      <dgm:prSet/>
      <dgm:spPr/>
      <dgm:t>
        <a:bodyPr/>
        <a:lstStyle/>
        <a:p>
          <a:endParaRPr lang="fr-FR"/>
        </a:p>
      </dgm:t>
    </dgm:pt>
    <dgm:pt modelId="{BD538EFC-3FB0-4AA7-B6F2-4797EEF31973}" type="pres">
      <dgm:prSet presAssocID="{ADB4AC08-2FE1-4140-A11E-39BF3FC03704}" presName="linearFlow" presStyleCnt="0">
        <dgm:presLayoutVars>
          <dgm:dir/>
          <dgm:animLvl val="lvl"/>
          <dgm:resizeHandles val="exact"/>
        </dgm:presLayoutVars>
      </dgm:prSet>
      <dgm:spPr/>
    </dgm:pt>
    <dgm:pt modelId="{20A265B7-B419-49DA-911B-5FB2ADF5B226}" type="pres">
      <dgm:prSet presAssocID="{4D8ECACD-FB2A-4095-BD3F-7A16D0BFC800}" presName="composite" presStyleCnt="0"/>
      <dgm:spPr/>
    </dgm:pt>
    <dgm:pt modelId="{0FFA82E2-F2AB-44E8-86BA-270DB4800285}" type="pres">
      <dgm:prSet presAssocID="{4D8ECACD-FB2A-4095-BD3F-7A16D0BFC800}" presName="parTx" presStyleLbl="node1" presStyleIdx="0" presStyleCnt="1">
        <dgm:presLayoutVars>
          <dgm:chMax val="0"/>
          <dgm:chPref val="0"/>
          <dgm:bulletEnabled val="1"/>
        </dgm:presLayoutVars>
      </dgm:prSet>
      <dgm:spPr/>
    </dgm:pt>
    <dgm:pt modelId="{66D896E4-305A-40F3-9DB3-74643F2244D4}" type="pres">
      <dgm:prSet presAssocID="{4D8ECACD-FB2A-4095-BD3F-7A16D0BFC800}" presName="parSh" presStyleLbl="node1" presStyleIdx="0" presStyleCnt="1" custLinFactNeighborX="592" custLinFactNeighborY="2972"/>
      <dgm:spPr/>
    </dgm:pt>
    <dgm:pt modelId="{738811DF-F795-4081-9DF6-21ECFC071722}" type="pres">
      <dgm:prSet presAssocID="{4D8ECACD-FB2A-4095-BD3F-7A16D0BFC800}" presName="desTx" presStyleLbl="fgAcc1" presStyleIdx="0" presStyleCnt="1">
        <dgm:presLayoutVars>
          <dgm:bulletEnabled val="1"/>
        </dgm:presLayoutVars>
      </dgm:prSet>
      <dgm:spPr/>
    </dgm:pt>
  </dgm:ptLst>
  <dgm:cxnLst>
    <dgm:cxn modelId="{E7B3DE04-ED7F-4BA1-8143-DF07685B444E}" type="presOf" srcId="{4D8ECACD-FB2A-4095-BD3F-7A16D0BFC800}" destId="{66D896E4-305A-40F3-9DB3-74643F2244D4}" srcOrd="1" destOrd="0" presId="urn:microsoft.com/office/officeart/2005/8/layout/process3"/>
    <dgm:cxn modelId="{7B98532B-52C5-4C4A-B9E7-7B55C321A8D2}" type="presOf" srcId="{9EC738DF-BC39-4238-B19A-2689C07C89EA}" destId="{738811DF-F795-4081-9DF6-21ECFC071722}" srcOrd="0" destOrd="0" presId="urn:microsoft.com/office/officeart/2005/8/layout/process3"/>
    <dgm:cxn modelId="{0C1A3660-10DF-4EBF-A4D0-FB78B5782E67}" srcId="{ADB4AC08-2FE1-4140-A11E-39BF3FC03704}" destId="{4D8ECACD-FB2A-4095-BD3F-7A16D0BFC800}" srcOrd="0" destOrd="0" parTransId="{67C5DED5-6B8C-45AE-A7D9-E03C2215063B}" sibTransId="{D62820B2-0157-47D5-A3FF-239CFDDB6706}"/>
    <dgm:cxn modelId="{D2E30FA5-F9F2-419B-81DC-D202BECC7F22}" type="presOf" srcId="{4D8ECACD-FB2A-4095-BD3F-7A16D0BFC800}" destId="{0FFA82E2-F2AB-44E8-86BA-270DB4800285}" srcOrd="0" destOrd="0" presId="urn:microsoft.com/office/officeart/2005/8/layout/process3"/>
    <dgm:cxn modelId="{044E03D3-9FF8-4B7E-833E-63AD484C1EF2}" srcId="{4D8ECACD-FB2A-4095-BD3F-7A16D0BFC800}" destId="{9EC738DF-BC39-4238-B19A-2689C07C89EA}" srcOrd="0" destOrd="0" parTransId="{EE6E6B84-5239-48B8-9C37-88D37638C700}" sibTransId="{BECA639C-37C8-4155-91DB-659A82DA3734}"/>
    <dgm:cxn modelId="{C50FCFD5-FFE1-4BFD-BF5B-E728AF987C41}" type="presOf" srcId="{ADB4AC08-2FE1-4140-A11E-39BF3FC03704}" destId="{BD538EFC-3FB0-4AA7-B6F2-4797EEF31973}" srcOrd="0" destOrd="0" presId="urn:microsoft.com/office/officeart/2005/8/layout/process3"/>
    <dgm:cxn modelId="{019AF52A-2C82-488F-8E9F-0270D7C6960E}" type="presParOf" srcId="{BD538EFC-3FB0-4AA7-B6F2-4797EEF31973}" destId="{20A265B7-B419-49DA-911B-5FB2ADF5B226}" srcOrd="0" destOrd="0" presId="urn:microsoft.com/office/officeart/2005/8/layout/process3"/>
    <dgm:cxn modelId="{726D779A-7A50-4B43-9D2A-C18234C84876}" type="presParOf" srcId="{20A265B7-B419-49DA-911B-5FB2ADF5B226}" destId="{0FFA82E2-F2AB-44E8-86BA-270DB4800285}" srcOrd="0" destOrd="0" presId="urn:microsoft.com/office/officeart/2005/8/layout/process3"/>
    <dgm:cxn modelId="{C1F582A4-B769-48A6-90EB-CC52DF9B97FA}" type="presParOf" srcId="{20A265B7-B419-49DA-911B-5FB2ADF5B226}" destId="{66D896E4-305A-40F3-9DB3-74643F2244D4}" srcOrd="1" destOrd="0" presId="urn:microsoft.com/office/officeart/2005/8/layout/process3"/>
    <dgm:cxn modelId="{D62EF59E-223D-444B-8050-0DA55EE5F932}" type="presParOf" srcId="{20A265B7-B419-49DA-911B-5FB2ADF5B226}" destId="{738811DF-F795-4081-9DF6-21ECFC071722}" srcOrd="2" destOrd="0" presId="urn:microsoft.com/office/officeart/2005/8/layout/process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DB4AC08-2FE1-4140-A11E-39BF3FC03704}"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fr-FR"/>
        </a:p>
      </dgm:t>
    </dgm:pt>
    <dgm:pt modelId="{4D8ECACD-FB2A-4095-BD3F-7A16D0BFC800}">
      <dgm:prSet phldrT="[Texte]" custT="1"/>
      <dgm:spPr>
        <a:solidFill>
          <a:schemeClr val="accent2">
            <a:lumMod val="75000"/>
          </a:schemeClr>
        </a:solidFill>
      </dgm:spPr>
      <dgm:t>
        <a:bodyPr/>
        <a:lstStyle/>
        <a:p>
          <a:r>
            <a:rPr lang="fr-FR" sz="2000" dirty="0">
              <a:solidFill>
                <a:schemeClr val="tx1"/>
              </a:solidFill>
            </a:rPr>
            <a:t>Prix médian</a:t>
          </a:r>
        </a:p>
      </dgm:t>
    </dgm:pt>
    <dgm:pt modelId="{67C5DED5-6B8C-45AE-A7D9-E03C2215063B}" type="parTrans" cxnId="{0C1A3660-10DF-4EBF-A4D0-FB78B5782E67}">
      <dgm:prSet/>
      <dgm:spPr/>
      <dgm:t>
        <a:bodyPr/>
        <a:lstStyle/>
        <a:p>
          <a:endParaRPr lang="fr-FR"/>
        </a:p>
      </dgm:t>
    </dgm:pt>
    <dgm:pt modelId="{D62820B2-0157-47D5-A3FF-239CFDDB6706}" type="sibTrans" cxnId="{0C1A3660-10DF-4EBF-A4D0-FB78B5782E67}">
      <dgm:prSet/>
      <dgm:spPr/>
      <dgm:t>
        <a:bodyPr/>
        <a:lstStyle/>
        <a:p>
          <a:endParaRPr lang="fr-FR"/>
        </a:p>
      </dgm:t>
    </dgm:pt>
    <dgm:pt modelId="{9EC738DF-BC39-4238-B19A-2689C07C89EA}">
      <dgm:prSet phldrT="[Texte]" custT="1"/>
      <dgm:spPr>
        <a:solidFill>
          <a:srgbClr val="AD283B">
            <a:alpha val="90000"/>
          </a:srgbClr>
        </a:solidFill>
      </dgm:spPr>
      <dgm:t>
        <a:bodyPr/>
        <a:lstStyle/>
        <a:p>
          <a:pPr algn="ctr">
            <a:buNone/>
          </a:pPr>
          <a:r>
            <a:rPr lang="fr-FR" sz="2800" b="1" dirty="0"/>
            <a:t>23€55</a:t>
          </a:r>
        </a:p>
      </dgm:t>
    </dgm:pt>
    <dgm:pt modelId="{EE6E6B84-5239-48B8-9C37-88D37638C700}" type="parTrans" cxnId="{044E03D3-9FF8-4B7E-833E-63AD484C1EF2}">
      <dgm:prSet/>
      <dgm:spPr/>
      <dgm:t>
        <a:bodyPr/>
        <a:lstStyle/>
        <a:p>
          <a:endParaRPr lang="fr-FR"/>
        </a:p>
      </dgm:t>
    </dgm:pt>
    <dgm:pt modelId="{BECA639C-37C8-4155-91DB-659A82DA3734}" type="sibTrans" cxnId="{044E03D3-9FF8-4B7E-833E-63AD484C1EF2}">
      <dgm:prSet/>
      <dgm:spPr/>
      <dgm:t>
        <a:bodyPr/>
        <a:lstStyle/>
        <a:p>
          <a:endParaRPr lang="fr-FR"/>
        </a:p>
      </dgm:t>
    </dgm:pt>
    <dgm:pt modelId="{BD538EFC-3FB0-4AA7-B6F2-4797EEF31973}" type="pres">
      <dgm:prSet presAssocID="{ADB4AC08-2FE1-4140-A11E-39BF3FC03704}" presName="linearFlow" presStyleCnt="0">
        <dgm:presLayoutVars>
          <dgm:dir/>
          <dgm:animLvl val="lvl"/>
          <dgm:resizeHandles val="exact"/>
        </dgm:presLayoutVars>
      </dgm:prSet>
      <dgm:spPr/>
    </dgm:pt>
    <dgm:pt modelId="{20A265B7-B419-49DA-911B-5FB2ADF5B226}" type="pres">
      <dgm:prSet presAssocID="{4D8ECACD-FB2A-4095-BD3F-7A16D0BFC800}" presName="composite" presStyleCnt="0"/>
      <dgm:spPr/>
    </dgm:pt>
    <dgm:pt modelId="{0FFA82E2-F2AB-44E8-86BA-270DB4800285}" type="pres">
      <dgm:prSet presAssocID="{4D8ECACD-FB2A-4095-BD3F-7A16D0BFC800}" presName="parTx" presStyleLbl="node1" presStyleIdx="0" presStyleCnt="1">
        <dgm:presLayoutVars>
          <dgm:chMax val="0"/>
          <dgm:chPref val="0"/>
          <dgm:bulletEnabled val="1"/>
        </dgm:presLayoutVars>
      </dgm:prSet>
      <dgm:spPr/>
    </dgm:pt>
    <dgm:pt modelId="{66D896E4-305A-40F3-9DB3-74643F2244D4}" type="pres">
      <dgm:prSet presAssocID="{4D8ECACD-FB2A-4095-BD3F-7A16D0BFC800}" presName="parSh" presStyleLbl="node1" presStyleIdx="0" presStyleCnt="1" custLinFactNeighborX="592" custLinFactNeighborY="2972"/>
      <dgm:spPr/>
    </dgm:pt>
    <dgm:pt modelId="{738811DF-F795-4081-9DF6-21ECFC071722}" type="pres">
      <dgm:prSet presAssocID="{4D8ECACD-FB2A-4095-BD3F-7A16D0BFC800}" presName="desTx" presStyleLbl="fgAcc1" presStyleIdx="0" presStyleCnt="1">
        <dgm:presLayoutVars>
          <dgm:bulletEnabled val="1"/>
        </dgm:presLayoutVars>
      </dgm:prSet>
      <dgm:spPr/>
    </dgm:pt>
  </dgm:ptLst>
  <dgm:cxnLst>
    <dgm:cxn modelId="{E7B3DE04-ED7F-4BA1-8143-DF07685B444E}" type="presOf" srcId="{4D8ECACD-FB2A-4095-BD3F-7A16D0BFC800}" destId="{66D896E4-305A-40F3-9DB3-74643F2244D4}" srcOrd="1" destOrd="0" presId="urn:microsoft.com/office/officeart/2005/8/layout/process3"/>
    <dgm:cxn modelId="{7B98532B-52C5-4C4A-B9E7-7B55C321A8D2}" type="presOf" srcId="{9EC738DF-BC39-4238-B19A-2689C07C89EA}" destId="{738811DF-F795-4081-9DF6-21ECFC071722}" srcOrd="0" destOrd="0" presId="urn:microsoft.com/office/officeart/2005/8/layout/process3"/>
    <dgm:cxn modelId="{0C1A3660-10DF-4EBF-A4D0-FB78B5782E67}" srcId="{ADB4AC08-2FE1-4140-A11E-39BF3FC03704}" destId="{4D8ECACD-FB2A-4095-BD3F-7A16D0BFC800}" srcOrd="0" destOrd="0" parTransId="{67C5DED5-6B8C-45AE-A7D9-E03C2215063B}" sibTransId="{D62820B2-0157-47D5-A3FF-239CFDDB6706}"/>
    <dgm:cxn modelId="{D2E30FA5-F9F2-419B-81DC-D202BECC7F22}" type="presOf" srcId="{4D8ECACD-FB2A-4095-BD3F-7A16D0BFC800}" destId="{0FFA82E2-F2AB-44E8-86BA-270DB4800285}" srcOrd="0" destOrd="0" presId="urn:microsoft.com/office/officeart/2005/8/layout/process3"/>
    <dgm:cxn modelId="{044E03D3-9FF8-4B7E-833E-63AD484C1EF2}" srcId="{4D8ECACD-FB2A-4095-BD3F-7A16D0BFC800}" destId="{9EC738DF-BC39-4238-B19A-2689C07C89EA}" srcOrd="0" destOrd="0" parTransId="{EE6E6B84-5239-48B8-9C37-88D37638C700}" sibTransId="{BECA639C-37C8-4155-91DB-659A82DA3734}"/>
    <dgm:cxn modelId="{C50FCFD5-FFE1-4BFD-BF5B-E728AF987C41}" type="presOf" srcId="{ADB4AC08-2FE1-4140-A11E-39BF3FC03704}" destId="{BD538EFC-3FB0-4AA7-B6F2-4797EEF31973}" srcOrd="0" destOrd="0" presId="urn:microsoft.com/office/officeart/2005/8/layout/process3"/>
    <dgm:cxn modelId="{019AF52A-2C82-488F-8E9F-0270D7C6960E}" type="presParOf" srcId="{BD538EFC-3FB0-4AA7-B6F2-4797EEF31973}" destId="{20A265B7-B419-49DA-911B-5FB2ADF5B226}" srcOrd="0" destOrd="0" presId="urn:microsoft.com/office/officeart/2005/8/layout/process3"/>
    <dgm:cxn modelId="{726D779A-7A50-4B43-9D2A-C18234C84876}" type="presParOf" srcId="{20A265B7-B419-49DA-911B-5FB2ADF5B226}" destId="{0FFA82E2-F2AB-44E8-86BA-270DB4800285}" srcOrd="0" destOrd="0" presId="urn:microsoft.com/office/officeart/2005/8/layout/process3"/>
    <dgm:cxn modelId="{C1F582A4-B769-48A6-90EB-CC52DF9B97FA}" type="presParOf" srcId="{20A265B7-B419-49DA-911B-5FB2ADF5B226}" destId="{66D896E4-305A-40F3-9DB3-74643F2244D4}" srcOrd="1" destOrd="0" presId="urn:microsoft.com/office/officeart/2005/8/layout/process3"/>
    <dgm:cxn modelId="{D62EF59E-223D-444B-8050-0DA55EE5F932}" type="presParOf" srcId="{20A265B7-B419-49DA-911B-5FB2ADF5B226}" destId="{738811DF-F795-4081-9DF6-21ECFC071722}" srcOrd="2" destOrd="0" presId="urn:microsoft.com/office/officeart/2005/8/layout/process3"/>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C64AC-C423-4F16-8C86-CC3B624958E0}">
      <dsp:nvSpPr>
        <dsp:cNvPr id="0" name=""/>
        <dsp:cNvSpPr/>
      </dsp:nvSpPr>
      <dsp:spPr>
        <a:xfrm>
          <a:off x="1358" y="850829"/>
          <a:ext cx="1629606" cy="1166400"/>
        </a:xfrm>
        <a:prstGeom prst="roundRect">
          <a:avLst>
            <a:gd name="adj" fmla="val 10000"/>
          </a:avLst>
        </a:prstGeom>
        <a:solidFill>
          <a:schemeClr val="accent2">
            <a:lumMod val="75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99060" numCol="1" spcCol="1270" anchor="t" anchorCtr="0">
          <a:noAutofit/>
        </a:bodyPr>
        <a:lstStyle/>
        <a:p>
          <a:pPr marL="0" lvl="0" indent="0" algn="l" defTabSz="1155700">
            <a:lnSpc>
              <a:spcPct val="90000"/>
            </a:lnSpc>
            <a:spcBef>
              <a:spcPct val="0"/>
            </a:spcBef>
            <a:spcAft>
              <a:spcPct val="35000"/>
            </a:spcAft>
            <a:buNone/>
          </a:pPr>
          <a:r>
            <a:rPr lang="fr-FR" sz="2600" kern="1200" dirty="0">
              <a:solidFill>
                <a:schemeClr val="tx1"/>
              </a:solidFill>
            </a:rPr>
            <a:t>1961</a:t>
          </a:r>
        </a:p>
      </dsp:txBody>
      <dsp:txXfrm>
        <a:off x="1358" y="850829"/>
        <a:ext cx="1629606" cy="651842"/>
      </dsp:txXfrm>
    </dsp:sp>
    <dsp:sp modelId="{FE2AE06D-759C-4CC4-896D-A9BBA21EE8E6}">
      <dsp:nvSpPr>
        <dsp:cNvPr id="0" name=""/>
        <dsp:cNvSpPr/>
      </dsp:nvSpPr>
      <dsp:spPr>
        <a:xfrm>
          <a:off x="399917" y="1411925"/>
          <a:ext cx="1529238" cy="985841"/>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228600" lvl="1" indent="-228600" algn="ctr" defTabSz="1066800">
            <a:lnSpc>
              <a:spcPct val="90000"/>
            </a:lnSpc>
            <a:spcBef>
              <a:spcPct val="0"/>
            </a:spcBef>
            <a:spcAft>
              <a:spcPct val="15000"/>
            </a:spcAft>
            <a:buNone/>
          </a:pPr>
          <a:r>
            <a:rPr lang="fr-FR" sz="2400" b="1" kern="1200" dirty="0">
              <a:solidFill>
                <a:srgbClr val="AD283B"/>
              </a:solidFill>
            </a:rPr>
            <a:t>26</a:t>
          </a:r>
        </a:p>
        <a:p>
          <a:pPr marL="228600" lvl="1" indent="-228600" algn="ctr" defTabSz="889000">
            <a:lnSpc>
              <a:spcPct val="90000"/>
            </a:lnSpc>
            <a:spcBef>
              <a:spcPct val="0"/>
            </a:spcBef>
            <a:spcAft>
              <a:spcPct val="15000"/>
            </a:spcAft>
            <a:buNone/>
          </a:pPr>
          <a:r>
            <a:rPr lang="fr-FR" sz="2000" b="1" kern="1200" dirty="0">
              <a:solidFill>
                <a:srgbClr val="AD283B"/>
              </a:solidFill>
            </a:rPr>
            <a:t>l/pers</a:t>
          </a:r>
        </a:p>
      </dsp:txBody>
      <dsp:txXfrm>
        <a:off x="428791" y="1440799"/>
        <a:ext cx="1471490" cy="928093"/>
      </dsp:txXfrm>
    </dsp:sp>
    <dsp:sp modelId="{7FFB0E40-9277-450D-AE4E-1BC7335E385F}">
      <dsp:nvSpPr>
        <dsp:cNvPr id="0" name=""/>
        <dsp:cNvSpPr/>
      </dsp:nvSpPr>
      <dsp:spPr>
        <a:xfrm rot="21562131">
          <a:off x="1865446" y="959590"/>
          <a:ext cx="497162" cy="4057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a:off x="1865450" y="1041405"/>
        <a:ext cx="375445" cy="243434"/>
      </dsp:txXfrm>
    </dsp:sp>
    <dsp:sp modelId="{D7CE8E9A-8422-43E7-9AE6-66B2BA685865}">
      <dsp:nvSpPr>
        <dsp:cNvPr id="0" name=""/>
        <dsp:cNvSpPr/>
      </dsp:nvSpPr>
      <dsp:spPr>
        <a:xfrm>
          <a:off x="2568950" y="822543"/>
          <a:ext cx="1629606" cy="1166400"/>
        </a:xfrm>
        <a:prstGeom prst="roundRect">
          <a:avLst>
            <a:gd name="adj" fmla="val 10000"/>
          </a:avLst>
        </a:prstGeom>
        <a:solidFill>
          <a:schemeClr val="accent2">
            <a:lumMod val="75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99060" numCol="1" spcCol="1270" anchor="t" anchorCtr="0">
          <a:noAutofit/>
        </a:bodyPr>
        <a:lstStyle/>
        <a:p>
          <a:pPr marL="0" lvl="0" indent="0" algn="l" defTabSz="1155700">
            <a:lnSpc>
              <a:spcPct val="90000"/>
            </a:lnSpc>
            <a:spcBef>
              <a:spcPct val="0"/>
            </a:spcBef>
            <a:spcAft>
              <a:spcPct val="35000"/>
            </a:spcAft>
            <a:buNone/>
          </a:pPr>
          <a:r>
            <a:rPr lang="fr-FR" sz="2600" kern="1200" dirty="0">
              <a:solidFill>
                <a:schemeClr val="tx1"/>
              </a:solidFill>
            </a:rPr>
            <a:t>2017</a:t>
          </a:r>
        </a:p>
      </dsp:txBody>
      <dsp:txXfrm>
        <a:off x="2568950" y="822543"/>
        <a:ext cx="1629606" cy="651842"/>
      </dsp:txXfrm>
    </dsp:sp>
    <dsp:sp modelId="{8EDA18B9-54C8-4163-BC07-EBCA078CA9D6}">
      <dsp:nvSpPr>
        <dsp:cNvPr id="0" name=""/>
        <dsp:cNvSpPr/>
      </dsp:nvSpPr>
      <dsp:spPr>
        <a:xfrm>
          <a:off x="2914708" y="1404767"/>
          <a:ext cx="1608356" cy="1001191"/>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228600" lvl="1" indent="-228600" algn="ctr" defTabSz="1066800">
            <a:lnSpc>
              <a:spcPct val="90000"/>
            </a:lnSpc>
            <a:spcBef>
              <a:spcPct val="0"/>
            </a:spcBef>
            <a:spcAft>
              <a:spcPct val="15000"/>
            </a:spcAft>
            <a:buNone/>
          </a:pPr>
          <a:r>
            <a:rPr lang="fr-FR" sz="2400" b="1" kern="1200" dirty="0">
              <a:solidFill>
                <a:srgbClr val="AD283B"/>
              </a:solidFill>
            </a:rPr>
            <a:t>11,7</a:t>
          </a:r>
          <a:endParaRPr lang="fr-FR" sz="2000" b="1" kern="1200" dirty="0">
            <a:solidFill>
              <a:srgbClr val="AD283B"/>
            </a:solidFill>
          </a:endParaRPr>
        </a:p>
        <a:p>
          <a:pPr marL="228600" lvl="1" indent="-228600" algn="ctr" defTabSz="889000">
            <a:lnSpc>
              <a:spcPct val="90000"/>
            </a:lnSpc>
            <a:spcBef>
              <a:spcPct val="0"/>
            </a:spcBef>
            <a:spcAft>
              <a:spcPct val="15000"/>
            </a:spcAft>
            <a:buNone/>
          </a:pPr>
          <a:r>
            <a:rPr lang="fr-FR" sz="2000" b="1" kern="1200" dirty="0">
              <a:solidFill>
                <a:srgbClr val="AD283B"/>
              </a:solidFill>
            </a:rPr>
            <a:t>l/pers</a:t>
          </a:r>
        </a:p>
      </dsp:txBody>
      <dsp:txXfrm>
        <a:off x="2944032" y="1434091"/>
        <a:ext cx="1549708" cy="94254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434274-720B-4642-9DF6-6CE38F058140}">
      <dsp:nvSpPr>
        <dsp:cNvPr id="0" name=""/>
        <dsp:cNvSpPr/>
      </dsp:nvSpPr>
      <dsp:spPr>
        <a:xfrm>
          <a:off x="0" y="163845"/>
          <a:ext cx="3175476" cy="604832"/>
        </a:xfrm>
        <a:prstGeom prst="roundRect">
          <a:avLst>
            <a:gd name="adj" fmla="val 10000"/>
          </a:avLst>
        </a:prstGeom>
        <a:solidFill>
          <a:schemeClr val="accent2">
            <a:lumMod val="75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fr-FR" sz="1600" b="0" kern="1200" dirty="0">
              <a:solidFill>
                <a:schemeClr val="tx1"/>
              </a:solidFill>
            </a:rPr>
            <a:t>Extrémité supérieure  </a:t>
          </a:r>
        </a:p>
      </dsp:txBody>
      <dsp:txXfrm>
        <a:off x="0" y="163845"/>
        <a:ext cx="3175476" cy="403221"/>
      </dsp:txXfrm>
    </dsp:sp>
    <dsp:sp modelId="{DC4282E8-1619-4D7E-98D2-D9CE6DFF2804}">
      <dsp:nvSpPr>
        <dsp:cNvPr id="0" name=""/>
        <dsp:cNvSpPr/>
      </dsp:nvSpPr>
      <dsp:spPr>
        <a:xfrm>
          <a:off x="650398" y="554267"/>
          <a:ext cx="3175476" cy="811843"/>
        </a:xfrm>
        <a:prstGeom prst="roundRect">
          <a:avLst>
            <a:gd name="adj" fmla="val 10000"/>
          </a:avLst>
        </a:prstGeom>
        <a:solidFill>
          <a:srgbClr val="AD283B">
            <a:alpha val="90000"/>
          </a:srgb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ctr" defTabSz="1244600">
            <a:lnSpc>
              <a:spcPct val="90000"/>
            </a:lnSpc>
            <a:spcBef>
              <a:spcPct val="0"/>
            </a:spcBef>
            <a:spcAft>
              <a:spcPct val="15000"/>
            </a:spcAft>
            <a:buFont typeface="Wingdings" panose="05000000000000000000" pitchFamily="2" charset="2"/>
            <a:buNone/>
          </a:pPr>
          <a:r>
            <a:rPr lang="fr-FR" sz="2800" b="0" kern="1200" dirty="0">
              <a:solidFill>
                <a:schemeClr val="tx1"/>
              </a:solidFill>
            </a:rPr>
            <a:t>84€28</a:t>
          </a:r>
        </a:p>
      </dsp:txBody>
      <dsp:txXfrm>
        <a:off x="674176" y="578045"/>
        <a:ext cx="3127920" cy="76428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05DB9-FF01-4BE0-9253-9DE0A627C98B}">
      <dsp:nvSpPr>
        <dsp:cNvPr id="0" name=""/>
        <dsp:cNvSpPr/>
      </dsp:nvSpPr>
      <dsp:spPr>
        <a:xfrm>
          <a:off x="619740" y="153148"/>
          <a:ext cx="2942380" cy="1468799"/>
        </a:xfrm>
        <a:prstGeom prst="roundRect">
          <a:avLst>
            <a:gd name="adj" fmla="val 10000"/>
          </a:avLst>
        </a:prstGeom>
        <a:solidFill>
          <a:schemeClr val="accent2">
            <a:lumMod val="75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solidFill>
                <a:schemeClr val="tx1"/>
              </a:solidFill>
            </a:rPr>
            <a:t>Bouteille la plus chère de notre boutique :</a:t>
          </a:r>
        </a:p>
      </dsp:txBody>
      <dsp:txXfrm>
        <a:off x="619740" y="153148"/>
        <a:ext cx="2942380" cy="979200"/>
      </dsp:txXfrm>
    </dsp:sp>
    <dsp:sp modelId="{7D77F425-4C6F-4A95-B92B-FA3EC1D1FB72}">
      <dsp:nvSpPr>
        <dsp:cNvPr id="0" name=""/>
        <dsp:cNvSpPr/>
      </dsp:nvSpPr>
      <dsp:spPr>
        <a:xfrm>
          <a:off x="1616903" y="888909"/>
          <a:ext cx="3096252" cy="1330987"/>
        </a:xfrm>
        <a:prstGeom prst="roundRect">
          <a:avLst>
            <a:gd name="adj" fmla="val 10000"/>
          </a:avLst>
        </a:prstGeom>
        <a:solidFill>
          <a:srgbClr val="AD283B">
            <a:alpha val="90000"/>
          </a:srgb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FontTx/>
            <a:buNone/>
          </a:pPr>
          <a:r>
            <a:rPr lang="fr-FR" sz="2000" kern="1200" dirty="0"/>
            <a:t>Champagne Egly-</a:t>
          </a:r>
          <a:r>
            <a:rPr lang="fr-FR" sz="2000" kern="1200" dirty="0" err="1"/>
            <a:t>Ouriet</a:t>
          </a:r>
          <a:r>
            <a:rPr lang="fr-FR" sz="2000" kern="1200" dirty="0"/>
            <a:t> </a:t>
          </a:r>
        </a:p>
        <a:p>
          <a:pPr marL="228600" lvl="1" indent="-228600" algn="l" defTabSz="889000">
            <a:lnSpc>
              <a:spcPct val="90000"/>
            </a:lnSpc>
            <a:spcBef>
              <a:spcPct val="0"/>
            </a:spcBef>
            <a:spcAft>
              <a:spcPct val="15000"/>
            </a:spcAft>
            <a:buFontTx/>
            <a:buNone/>
          </a:pPr>
          <a:r>
            <a:rPr lang="fr-FR" sz="2000" kern="1200" dirty="0"/>
            <a:t>Grand Cru Millésimé </a:t>
          </a:r>
        </a:p>
        <a:p>
          <a:pPr marL="228600" lvl="1" indent="-228600" algn="l" defTabSz="889000">
            <a:lnSpc>
              <a:spcPct val="90000"/>
            </a:lnSpc>
            <a:spcBef>
              <a:spcPct val="0"/>
            </a:spcBef>
            <a:spcAft>
              <a:spcPct val="15000"/>
            </a:spcAft>
            <a:buFontTx/>
            <a:buNone/>
          </a:pPr>
          <a:r>
            <a:rPr lang="fr-FR" sz="2000" kern="1200" dirty="0"/>
            <a:t>2008</a:t>
          </a:r>
        </a:p>
      </dsp:txBody>
      <dsp:txXfrm>
        <a:off x="1655886" y="927892"/>
        <a:ext cx="3018286" cy="12530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88EFF-AD95-488E-87DB-F317E09B0157}">
      <dsp:nvSpPr>
        <dsp:cNvPr id="0" name=""/>
        <dsp:cNvSpPr/>
      </dsp:nvSpPr>
      <dsp:spPr>
        <a:xfrm>
          <a:off x="1013512" y="385766"/>
          <a:ext cx="3269848" cy="1110400"/>
        </a:xfrm>
        <a:prstGeom prst="roundRect">
          <a:avLst>
            <a:gd name="adj" fmla="val 10000"/>
          </a:avLst>
        </a:prstGeom>
        <a:solidFill>
          <a:schemeClr val="accent2">
            <a:lumMod val="75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r>
            <a:rPr lang="fr-FR" sz="2400" b="0" kern="1200" dirty="0">
              <a:solidFill>
                <a:schemeClr val="tx1"/>
              </a:solidFill>
            </a:rPr>
            <a:t>Estimation du marché en 2024 :    </a:t>
          </a:r>
        </a:p>
      </dsp:txBody>
      <dsp:txXfrm>
        <a:off x="1013512" y="385766"/>
        <a:ext cx="3269848" cy="740267"/>
      </dsp:txXfrm>
    </dsp:sp>
    <dsp:sp modelId="{6FCAAD2E-DD45-4AC8-86B0-F1BB36235E76}">
      <dsp:nvSpPr>
        <dsp:cNvPr id="0" name=""/>
        <dsp:cNvSpPr/>
      </dsp:nvSpPr>
      <dsp:spPr>
        <a:xfrm>
          <a:off x="2979400" y="915402"/>
          <a:ext cx="6556908" cy="862905"/>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284480" rIns="284480" bIns="284480" numCol="1" spcCol="1270" anchor="ctr" anchorCtr="0">
          <a:noAutofit/>
        </a:bodyPr>
        <a:lstStyle/>
        <a:p>
          <a:pPr marL="285750" lvl="1" indent="-285750" algn="ctr" defTabSz="1778000">
            <a:lnSpc>
              <a:spcPct val="100000"/>
            </a:lnSpc>
            <a:spcBef>
              <a:spcPct val="0"/>
            </a:spcBef>
            <a:spcAft>
              <a:spcPct val="15000"/>
            </a:spcAft>
            <a:buNone/>
          </a:pPr>
          <a:r>
            <a:rPr lang="fr-FR" sz="4000" b="1" kern="1200" dirty="0">
              <a:solidFill>
                <a:srgbClr val="AD283B"/>
              </a:solidFill>
            </a:rPr>
            <a:t>1 MILLIARD D’EUROS</a:t>
          </a:r>
          <a:endParaRPr lang="fr-FR" sz="4000" b="1" kern="1200" dirty="0"/>
        </a:p>
      </dsp:txBody>
      <dsp:txXfrm>
        <a:off x="3004674" y="940676"/>
        <a:ext cx="6506360" cy="8123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D44E9-40CA-4651-A865-40C1B9ACED08}">
      <dsp:nvSpPr>
        <dsp:cNvPr id="0" name=""/>
        <dsp:cNvSpPr/>
      </dsp:nvSpPr>
      <dsp:spPr>
        <a:xfrm>
          <a:off x="862099" y="629452"/>
          <a:ext cx="3748347" cy="422613"/>
        </a:xfrm>
        <a:prstGeom prst="notchedRightArrow">
          <a:avLst/>
        </a:prstGeom>
        <a:solidFill>
          <a:srgbClr val="AD283B"/>
        </a:solidFill>
        <a:ln>
          <a:noFill/>
        </a:ln>
        <a:effectLst/>
      </dsp:spPr>
      <dsp:style>
        <a:lnRef idx="0">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4DE22-42D0-4877-9F2A-95BCD99D2D0D}">
      <dsp:nvSpPr>
        <dsp:cNvPr id="0" name=""/>
        <dsp:cNvSpPr/>
      </dsp:nvSpPr>
      <dsp:spPr>
        <a:xfrm>
          <a:off x="4472481" y="818"/>
          <a:ext cx="1943170" cy="971585"/>
        </a:xfrm>
        <a:prstGeom prst="roundRect">
          <a:avLst>
            <a:gd name="adj" fmla="val 10000"/>
          </a:avLst>
        </a:prstGeom>
        <a:solidFill>
          <a:schemeClr val="accent2">
            <a:lumMod val="75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fr-FR" sz="3700" kern="1200" dirty="0">
              <a:solidFill>
                <a:schemeClr val="tx1"/>
              </a:solidFill>
            </a:rPr>
            <a:t>LIAISON</a:t>
          </a:r>
        </a:p>
      </dsp:txBody>
      <dsp:txXfrm>
        <a:off x="4500938" y="29275"/>
        <a:ext cx="1886256" cy="914671"/>
      </dsp:txXfrm>
    </dsp:sp>
    <dsp:sp modelId="{6D482212-9C6E-4AE4-B7C6-E12B2E81DD78}">
      <dsp:nvSpPr>
        <dsp:cNvPr id="0" name=""/>
        <dsp:cNvSpPr/>
      </dsp:nvSpPr>
      <dsp:spPr>
        <a:xfrm rot="1498836">
          <a:off x="6523382" y="577671"/>
          <a:ext cx="2335619" cy="998241"/>
        </a:xfrm>
        <a:prstGeom prst="leftRightArrow">
          <a:avLst>
            <a:gd name="adj1" fmla="val 60000"/>
            <a:gd name="adj2" fmla="val 50000"/>
          </a:avLst>
        </a:prstGeom>
        <a:solidFill>
          <a:srgbClr val="AD283B"/>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fr-FR" sz="3000" kern="1200"/>
        </a:p>
      </dsp:txBody>
      <dsp:txXfrm>
        <a:off x="6822854" y="777319"/>
        <a:ext cx="1736675" cy="598945"/>
      </dsp:txXfrm>
    </dsp:sp>
    <dsp:sp modelId="{4E789F60-0C9F-49E9-AF5B-3FF92FC21571}">
      <dsp:nvSpPr>
        <dsp:cNvPr id="0" name=""/>
        <dsp:cNvSpPr/>
      </dsp:nvSpPr>
      <dsp:spPr>
        <a:xfrm>
          <a:off x="8944066" y="1197592"/>
          <a:ext cx="1943170" cy="971585"/>
        </a:xfrm>
        <a:prstGeom prst="roundRect">
          <a:avLst>
            <a:gd name="adj" fmla="val 10000"/>
          </a:avLst>
        </a:prstGeom>
        <a:solidFill>
          <a:schemeClr val="accent2">
            <a:lumMod val="75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fr-FR" sz="3700" kern="1200" dirty="0">
              <a:solidFill>
                <a:schemeClr val="tx1"/>
              </a:solidFill>
            </a:rPr>
            <a:t>WEB</a:t>
          </a:r>
        </a:p>
      </dsp:txBody>
      <dsp:txXfrm>
        <a:off x="8972523" y="1226049"/>
        <a:ext cx="1886256" cy="914671"/>
      </dsp:txXfrm>
    </dsp:sp>
    <dsp:sp modelId="{45A8CA22-9813-4F64-925F-8FC2F0D28813}">
      <dsp:nvSpPr>
        <dsp:cNvPr id="0" name=""/>
        <dsp:cNvSpPr/>
      </dsp:nvSpPr>
      <dsp:spPr>
        <a:xfrm rot="10804875">
          <a:off x="4819989" y="3580705"/>
          <a:ext cx="1866987" cy="34005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rot="10800000">
        <a:off x="4922005" y="3648716"/>
        <a:ext cx="1662955" cy="204032"/>
      </dsp:txXfrm>
    </dsp:sp>
    <dsp:sp modelId="{29E6BA96-F2AB-4051-9246-ECE6002F6E99}">
      <dsp:nvSpPr>
        <dsp:cNvPr id="0" name=""/>
        <dsp:cNvSpPr/>
      </dsp:nvSpPr>
      <dsp:spPr>
        <a:xfrm>
          <a:off x="283633" y="1185311"/>
          <a:ext cx="1943170" cy="971585"/>
        </a:xfrm>
        <a:prstGeom prst="roundRect">
          <a:avLst>
            <a:gd name="adj" fmla="val 10000"/>
          </a:avLst>
        </a:prstGeom>
        <a:solidFill>
          <a:schemeClr val="accent2">
            <a:lumMod val="75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fr-FR" sz="3700" kern="1200" dirty="0">
              <a:solidFill>
                <a:schemeClr val="tx1"/>
              </a:solidFill>
            </a:rPr>
            <a:t>ERP</a:t>
          </a:r>
        </a:p>
      </dsp:txBody>
      <dsp:txXfrm>
        <a:off x="312090" y="1213768"/>
        <a:ext cx="1886256" cy="914671"/>
      </dsp:txXfrm>
    </dsp:sp>
    <dsp:sp modelId="{DC8D791F-1959-49E9-A61D-DDA2F9AC4F81}">
      <dsp:nvSpPr>
        <dsp:cNvPr id="0" name=""/>
        <dsp:cNvSpPr/>
      </dsp:nvSpPr>
      <dsp:spPr>
        <a:xfrm rot="19661256">
          <a:off x="2176007" y="612599"/>
          <a:ext cx="2280095" cy="888804"/>
        </a:xfrm>
        <a:prstGeom prst="leftRightArrow">
          <a:avLst>
            <a:gd name="adj1" fmla="val 60000"/>
            <a:gd name="adj2" fmla="val 50000"/>
          </a:avLst>
        </a:prstGeom>
        <a:solidFill>
          <a:srgbClr val="AD283B"/>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fr-FR" sz="3000" kern="1200"/>
        </a:p>
      </dsp:txBody>
      <dsp:txXfrm>
        <a:off x="2442648" y="790360"/>
        <a:ext cx="1746813" cy="5332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8710AA-EC9E-4506-8835-8683443CEA76}">
      <dsp:nvSpPr>
        <dsp:cNvPr id="0" name=""/>
        <dsp:cNvSpPr/>
      </dsp:nvSpPr>
      <dsp:spPr>
        <a:xfrm>
          <a:off x="0" y="107442"/>
          <a:ext cx="3726481" cy="1268888"/>
        </a:xfrm>
        <a:prstGeom prst="roundRect">
          <a:avLst>
            <a:gd name="adj" fmla="val 10000"/>
          </a:avLst>
        </a:prstGeom>
        <a:solidFill>
          <a:schemeClr val="accent2">
            <a:lumMod val="75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r>
            <a:rPr lang="fr-FR" sz="2800" kern="1200" dirty="0">
              <a:solidFill>
                <a:schemeClr val="tx1"/>
              </a:solidFill>
            </a:rPr>
            <a:t>Chiffre d’affaires total</a:t>
          </a:r>
        </a:p>
      </dsp:txBody>
      <dsp:txXfrm>
        <a:off x="0" y="107442"/>
        <a:ext cx="3726481" cy="845925"/>
      </dsp:txXfrm>
    </dsp:sp>
    <dsp:sp modelId="{C6FF63DE-1335-4C90-BD32-880F2B9EA26D}">
      <dsp:nvSpPr>
        <dsp:cNvPr id="0" name=""/>
        <dsp:cNvSpPr/>
      </dsp:nvSpPr>
      <dsp:spPr>
        <a:xfrm>
          <a:off x="751311" y="792054"/>
          <a:ext cx="3756032" cy="1368102"/>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2928" tIns="312928" rIns="312928" bIns="312928" numCol="1" spcCol="1270" anchor="ctr" anchorCtr="0">
          <a:noAutofit/>
        </a:bodyPr>
        <a:lstStyle/>
        <a:p>
          <a:pPr marL="285750" lvl="1" indent="-285750" algn="l" defTabSz="1955800">
            <a:lnSpc>
              <a:spcPct val="90000"/>
            </a:lnSpc>
            <a:spcBef>
              <a:spcPct val="0"/>
            </a:spcBef>
            <a:spcAft>
              <a:spcPct val="15000"/>
            </a:spcAft>
            <a:buNone/>
          </a:pPr>
          <a:r>
            <a:rPr lang="fr-FR" sz="4400" b="1" kern="1200" dirty="0">
              <a:solidFill>
                <a:srgbClr val="AD283B"/>
              </a:solidFill>
            </a:rPr>
            <a:t>70 568.60 €</a:t>
          </a:r>
        </a:p>
      </dsp:txBody>
      <dsp:txXfrm>
        <a:off x="791381" y="832124"/>
        <a:ext cx="3675892" cy="12879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896E4-305A-40F3-9DB3-74643F2244D4}">
      <dsp:nvSpPr>
        <dsp:cNvPr id="0" name=""/>
        <dsp:cNvSpPr/>
      </dsp:nvSpPr>
      <dsp:spPr>
        <a:xfrm>
          <a:off x="18463" y="33585"/>
          <a:ext cx="3118769" cy="723530"/>
        </a:xfrm>
        <a:prstGeom prst="roundRect">
          <a:avLst>
            <a:gd name="adj" fmla="val 10000"/>
          </a:avLst>
        </a:prstGeom>
        <a:solidFill>
          <a:schemeClr val="accent2">
            <a:lumMod val="75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solidFill>
                <a:schemeClr val="tx1"/>
              </a:solidFill>
            </a:rPr>
            <a:t>Prix minimum</a:t>
          </a:r>
        </a:p>
      </dsp:txBody>
      <dsp:txXfrm>
        <a:off x="18463" y="33585"/>
        <a:ext cx="3118769" cy="482353"/>
      </dsp:txXfrm>
    </dsp:sp>
    <dsp:sp modelId="{738811DF-F795-4081-9DF6-21ECFC071722}">
      <dsp:nvSpPr>
        <dsp:cNvPr id="0" name=""/>
        <dsp:cNvSpPr/>
      </dsp:nvSpPr>
      <dsp:spPr>
        <a:xfrm>
          <a:off x="638784" y="494435"/>
          <a:ext cx="3118769" cy="831600"/>
        </a:xfrm>
        <a:prstGeom prst="roundRect">
          <a:avLst>
            <a:gd name="adj" fmla="val 10000"/>
          </a:avLst>
        </a:prstGeom>
        <a:solidFill>
          <a:srgbClr val="AD283B">
            <a:alpha val="90000"/>
          </a:srgb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ctr" defTabSz="1244600">
            <a:lnSpc>
              <a:spcPct val="90000"/>
            </a:lnSpc>
            <a:spcBef>
              <a:spcPct val="0"/>
            </a:spcBef>
            <a:spcAft>
              <a:spcPct val="15000"/>
            </a:spcAft>
            <a:buNone/>
          </a:pPr>
          <a:r>
            <a:rPr lang="fr-FR" sz="2800" b="1" kern="1200" dirty="0"/>
            <a:t>5€20</a:t>
          </a:r>
        </a:p>
      </dsp:txBody>
      <dsp:txXfrm>
        <a:off x="663141" y="518792"/>
        <a:ext cx="3070055" cy="7828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896E4-305A-40F3-9DB3-74643F2244D4}">
      <dsp:nvSpPr>
        <dsp:cNvPr id="0" name=""/>
        <dsp:cNvSpPr/>
      </dsp:nvSpPr>
      <dsp:spPr>
        <a:xfrm>
          <a:off x="18463" y="33585"/>
          <a:ext cx="3118769" cy="723530"/>
        </a:xfrm>
        <a:prstGeom prst="roundRect">
          <a:avLst>
            <a:gd name="adj" fmla="val 10000"/>
          </a:avLst>
        </a:prstGeom>
        <a:solidFill>
          <a:schemeClr val="accent2">
            <a:lumMod val="75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solidFill>
                <a:schemeClr val="tx1"/>
              </a:solidFill>
            </a:rPr>
            <a:t>Prix maximum</a:t>
          </a:r>
        </a:p>
      </dsp:txBody>
      <dsp:txXfrm>
        <a:off x="18463" y="33585"/>
        <a:ext cx="3118769" cy="482353"/>
      </dsp:txXfrm>
    </dsp:sp>
    <dsp:sp modelId="{738811DF-F795-4081-9DF6-21ECFC071722}">
      <dsp:nvSpPr>
        <dsp:cNvPr id="0" name=""/>
        <dsp:cNvSpPr/>
      </dsp:nvSpPr>
      <dsp:spPr>
        <a:xfrm>
          <a:off x="638784" y="494435"/>
          <a:ext cx="3118769" cy="831600"/>
        </a:xfrm>
        <a:prstGeom prst="roundRect">
          <a:avLst>
            <a:gd name="adj" fmla="val 10000"/>
          </a:avLst>
        </a:prstGeom>
        <a:solidFill>
          <a:srgbClr val="AD283B">
            <a:alpha val="90000"/>
          </a:srgb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ctr" defTabSz="1244600">
            <a:lnSpc>
              <a:spcPct val="90000"/>
            </a:lnSpc>
            <a:spcBef>
              <a:spcPct val="0"/>
            </a:spcBef>
            <a:spcAft>
              <a:spcPct val="15000"/>
            </a:spcAft>
            <a:buNone/>
          </a:pPr>
          <a:r>
            <a:rPr lang="fr-FR" sz="2800" b="1" kern="1200" dirty="0"/>
            <a:t>225€</a:t>
          </a:r>
        </a:p>
      </dsp:txBody>
      <dsp:txXfrm>
        <a:off x="663141" y="518792"/>
        <a:ext cx="3070055" cy="7828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896E4-305A-40F3-9DB3-74643F2244D4}">
      <dsp:nvSpPr>
        <dsp:cNvPr id="0" name=""/>
        <dsp:cNvSpPr/>
      </dsp:nvSpPr>
      <dsp:spPr>
        <a:xfrm>
          <a:off x="18463" y="33585"/>
          <a:ext cx="3118769" cy="723530"/>
        </a:xfrm>
        <a:prstGeom prst="roundRect">
          <a:avLst>
            <a:gd name="adj" fmla="val 10000"/>
          </a:avLst>
        </a:prstGeom>
        <a:solidFill>
          <a:schemeClr val="accent2">
            <a:lumMod val="75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solidFill>
                <a:schemeClr val="tx1"/>
              </a:solidFill>
            </a:rPr>
            <a:t>Prix moyen</a:t>
          </a:r>
        </a:p>
      </dsp:txBody>
      <dsp:txXfrm>
        <a:off x="18463" y="33585"/>
        <a:ext cx="3118769" cy="482353"/>
      </dsp:txXfrm>
    </dsp:sp>
    <dsp:sp modelId="{738811DF-F795-4081-9DF6-21ECFC071722}">
      <dsp:nvSpPr>
        <dsp:cNvPr id="0" name=""/>
        <dsp:cNvSpPr/>
      </dsp:nvSpPr>
      <dsp:spPr>
        <a:xfrm>
          <a:off x="638784" y="494435"/>
          <a:ext cx="3118769" cy="831600"/>
        </a:xfrm>
        <a:prstGeom prst="roundRect">
          <a:avLst>
            <a:gd name="adj" fmla="val 10000"/>
          </a:avLst>
        </a:prstGeom>
        <a:solidFill>
          <a:srgbClr val="AD283B">
            <a:alpha val="90000"/>
          </a:srgb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ctr" defTabSz="1244600">
            <a:lnSpc>
              <a:spcPct val="90000"/>
            </a:lnSpc>
            <a:spcBef>
              <a:spcPct val="0"/>
            </a:spcBef>
            <a:spcAft>
              <a:spcPct val="15000"/>
            </a:spcAft>
            <a:buNone/>
          </a:pPr>
          <a:r>
            <a:rPr lang="fr-FR" sz="2800" b="1" kern="1200" dirty="0"/>
            <a:t>32€49</a:t>
          </a:r>
        </a:p>
      </dsp:txBody>
      <dsp:txXfrm>
        <a:off x="663141" y="518792"/>
        <a:ext cx="3070055" cy="7828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896E4-305A-40F3-9DB3-74643F2244D4}">
      <dsp:nvSpPr>
        <dsp:cNvPr id="0" name=""/>
        <dsp:cNvSpPr/>
      </dsp:nvSpPr>
      <dsp:spPr>
        <a:xfrm>
          <a:off x="18463" y="33585"/>
          <a:ext cx="3118769" cy="723530"/>
        </a:xfrm>
        <a:prstGeom prst="roundRect">
          <a:avLst>
            <a:gd name="adj" fmla="val 10000"/>
          </a:avLst>
        </a:prstGeom>
        <a:solidFill>
          <a:schemeClr val="accent2">
            <a:lumMod val="75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fr-FR" sz="2000" kern="1200" dirty="0">
              <a:solidFill>
                <a:schemeClr val="tx1"/>
              </a:solidFill>
            </a:rPr>
            <a:t>Prix médian</a:t>
          </a:r>
        </a:p>
      </dsp:txBody>
      <dsp:txXfrm>
        <a:off x="18463" y="33585"/>
        <a:ext cx="3118769" cy="482353"/>
      </dsp:txXfrm>
    </dsp:sp>
    <dsp:sp modelId="{738811DF-F795-4081-9DF6-21ECFC071722}">
      <dsp:nvSpPr>
        <dsp:cNvPr id="0" name=""/>
        <dsp:cNvSpPr/>
      </dsp:nvSpPr>
      <dsp:spPr>
        <a:xfrm>
          <a:off x="638784" y="494435"/>
          <a:ext cx="3118769" cy="831600"/>
        </a:xfrm>
        <a:prstGeom prst="roundRect">
          <a:avLst>
            <a:gd name="adj" fmla="val 10000"/>
          </a:avLst>
        </a:prstGeom>
        <a:solidFill>
          <a:srgbClr val="AD283B">
            <a:alpha val="90000"/>
          </a:srgb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ctr" defTabSz="1244600">
            <a:lnSpc>
              <a:spcPct val="90000"/>
            </a:lnSpc>
            <a:spcBef>
              <a:spcPct val="0"/>
            </a:spcBef>
            <a:spcAft>
              <a:spcPct val="15000"/>
            </a:spcAft>
            <a:buNone/>
          </a:pPr>
          <a:r>
            <a:rPr lang="fr-FR" sz="2800" b="1" kern="1200" dirty="0"/>
            <a:t>23€55</a:t>
          </a:r>
        </a:p>
      </dsp:txBody>
      <dsp:txXfrm>
        <a:off x="663141" y="518792"/>
        <a:ext cx="3070055" cy="7828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fr-FR"/>
              <a:t>Modifiez le style du titre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3/4/2023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‹N°›</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3/4/2023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‹N°›</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fr-FR"/>
              <a:t>Modifiez le style du titre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3/4/2023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3/4/2023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3/4/2023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3/4/2023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fr-FR"/>
              <a:t>Modifiez le style du titre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3/4/2023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fr-FR"/>
              <a:t>Modifiez le style du titre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3/4/2023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3/4/2023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‹N°›</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18" Type="http://schemas.microsoft.com/office/2007/relationships/diagramDrawing" Target="../diagrams/drawing8.xml"/><Relationship Id="rId3" Type="http://schemas.microsoft.com/office/2007/relationships/hdphoto" Target="../media/hdphoto1.wdp"/><Relationship Id="rId21" Type="http://schemas.openxmlformats.org/officeDocument/2006/relationships/diagramQuickStyle" Target="../diagrams/quickStyle9.xml"/><Relationship Id="rId7" Type="http://schemas.openxmlformats.org/officeDocument/2006/relationships/diagramColors" Target="../diagrams/colors6.xml"/><Relationship Id="rId12" Type="http://schemas.openxmlformats.org/officeDocument/2006/relationships/diagramColors" Target="../diagrams/colors7.xml"/><Relationship Id="rId17" Type="http://schemas.openxmlformats.org/officeDocument/2006/relationships/diagramColors" Target="../diagrams/colors8.xml"/><Relationship Id="rId2" Type="http://schemas.openxmlformats.org/officeDocument/2006/relationships/image" Target="../media/image11.png"/><Relationship Id="rId16" Type="http://schemas.openxmlformats.org/officeDocument/2006/relationships/diagramQuickStyle" Target="../diagrams/quickStyle8.xml"/><Relationship Id="rId20" Type="http://schemas.openxmlformats.org/officeDocument/2006/relationships/diagramLayout" Target="../diagrams/layout9.xml"/><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5" Type="http://schemas.openxmlformats.org/officeDocument/2006/relationships/diagramLayout" Target="../diagrams/layout8.xml"/><Relationship Id="rId23" Type="http://schemas.microsoft.com/office/2007/relationships/diagramDrawing" Target="../diagrams/drawing9.xml"/><Relationship Id="rId10" Type="http://schemas.openxmlformats.org/officeDocument/2006/relationships/diagramLayout" Target="../diagrams/layout7.xml"/><Relationship Id="rId19" Type="http://schemas.openxmlformats.org/officeDocument/2006/relationships/diagramData" Target="../diagrams/data9.xml"/><Relationship Id="rId4" Type="http://schemas.openxmlformats.org/officeDocument/2006/relationships/diagramData" Target="../diagrams/data6.xml"/><Relationship Id="rId9" Type="http://schemas.openxmlformats.org/officeDocument/2006/relationships/diagramData" Target="../diagrams/data7.xml"/><Relationship Id="rId14" Type="http://schemas.openxmlformats.org/officeDocument/2006/relationships/diagramData" Target="../diagrams/data8.xml"/><Relationship Id="rId22" Type="http://schemas.openxmlformats.org/officeDocument/2006/relationships/diagramColors" Target="../diagrams/colors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chart" Target="../charts/chart2.xml"/><Relationship Id="rId7" Type="http://schemas.openxmlformats.org/officeDocument/2006/relationships/diagramColors" Target="../diagrams/colors5.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89780A-7BFE-466A-A04F-38903BB2F360}"/>
              </a:ext>
            </a:extLst>
          </p:cNvPr>
          <p:cNvSpPr>
            <a:spLocks noGrp="1"/>
          </p:cNvSpPr>
          <p:nvPr>
            <p:ph type="ctrTitle"/>
          </p:nvPr>
        </p:nvSpPr>
        <p:spPr>
          <a:xfrm>
            <a:off x="1516491" y="2872366"/>
            <a:ext cx="9159015" cy="1113267"/>
          </a:xfrm>
        </p:spPr>
        <p:txBody>
          <a:bodyPr/>
          <a:lstStyle/>
          <a:p>
            <a:r>
              <a:rPr lang="fr-FR" sz="6000" dirty="0">
                <a:solidFill>
                  <a:schemeClr val="accent2">
                    <a:lumMod val="75000"/>
                  </a:schemeClr>
                </a:solidFill>
              </a:rPr>
              <a:t>OPTIMISER</a:t>
            </a:r>
            <a:r>
              <a:rPr lang="fr-FR" sz="6000" dirty="0">
                <a:solidFill>
                  <a:schemeClr val="tx1"/>
                </a:solidFill>
              </a:rPr>
              <a:t> LES Données :  l’avenir DE </a:t>
            </a:r>
            <a:r>
              <a:rPr lang="fr-FR" sz="6000" dirty="0">
                <a:solidFill>
                  <a:srgbClr val="AD283B"/>
                </a:solidFill>
              </a:rPr>
              <a:t>BOTTLENECK</a:t>
            </a:r>
            <a:r>
              <a:rPr lang="fr-FR" sz="6000" dirty="0">
                <a:solidFill>
                  <a:schemeClr val="tx1"/>
                </a:solidFill>
              </a:rPr>
              <a:t>?</a:t>
            </a:r>
          </a:p>
        </p:txBody>
      </p:sp>
      <p:pic>
        <p:nvPicPr>
          <p:cNvPr id="4" name="Image 3">
            <a:extLst>
              <a:ext uri="{FF2B5EF4-FFF2-40B4-BE49-F238E27FC236}">
                <a16:creationId xmlns:a16="http://schemas.microsoft.com/office/drawing/2014/main" id="{E7ECAF62-47B4-4367-8D1F-AD384431209A}"/>
              </a:ext>
            </a:extLst>
          </p:cNvPr>
          <p:cNvPicPr>
            <a:picLocks noChangeAspect="1"/>
          </p:cNvPicPr>
          <p:nvPr/>
        </p:nvPicPr>
        <p:blipFill>
          <a:blip r:embed="rId2"/>
          <a:stretch>
            <a:fillRect/>
          </a:stretch>
        </p:blipFill>
        <p:spPr>
          <a:xfrm>
            <a:off x="4538660" y="4271961"/>
            <a:ext cx="3114675" cy="2152650"/>
          </a:xfrm>
          <a:prstGeom prst="rect">
            <a:avLst/>
          </a:prstGeom>
        </p:spPr>
      </p:pic>
    </p:spTree>
    <p:extLst>
      <p:ext uri="{BB962C8B-B14F-4D97-AF65-F5344CB8AC3E}">
        <p14:creationId xmlns:p14="http://schemas.microsoft.com/office/powerpoint/2010/main" val="3502686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6ED6A32D-DF8C-4FEA-8056-C97BF369A78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1371600" y="1776352"/>
            <a:ext cx="4148223" cy="4121067"/>
          </a:xfrm>
          <a:prstGeom prst="rect">
            <a:avLst/>
          </a:prstGeom>
          <a:effectLst/>
        </p:spPr>
      </p:pic>
      <p:sp>
        <p:nvSpPr>
          <p:cNvPr id="2" name="Titre 1">
            <a:extLst>
              <a:ext uri="{FF2B5EF4-FFF2-40B4-BE49-F238E27FC236}">
                <a16:creationId xmlns:a16="http://schemas.microsoft.com/office/drawing/2014/main" id="{8EAA6D98-4F33-4E05-9D8A-BE71E03581A5}"/>
              </a:ext>
            </a:extLst>
          </p:cNvPr>
          <p:cNvSpPr>
            <a:spLocks noGrp="1"/>
          </p:cNvSpPr>
          <p:nvPr>
            <p:ph type="title"/>
          </p:nvPr>
        </p:nvSpPr>
        <p:spPr/>
        <p:txBody>
          <a:bodyPr/>
          <a:lstStyle/>
          <a:p>
            <a:r>
              <a:rPr lang="fr-FR" dirty="0"/>
              <a:t>ANALYSE DES PRIX</a:t>
            </a:r>
          </a:p>
        </p:txBody>
      </p:sp>
      <p:graphicFrame>
        <p:nvGraphicFramePr>
          <p:cNvPr id="12" name="Espace réservé du contenu 11">
            <a:extLst>
              <a:ext uri="{FF2B5EF4-FFF2-40B4-BE49-F238E27FC236}">
                <a16:creationId xmlns:a16="http://schemas.microsoft.com/office/drawing/2014/main" id="{B9FF1874-3B49-4FD0-9B00-906BE49EA90F}"/>
              </a:ext>
            </a:extLst>
          </p:cNvPr>
          <p:cNvGraphicFramePr>
            <a:graphicFrameLocks noGrp="1"/>
          </p:cNvGraphicFramePr>
          <p:nvPr>
            <p:ph idx="1"/>
            <p:extLst>
              <p:ext uri="{D42A27DB-BD31-4B8C-83A1-F6EECF244321}">
                <p14:modId xmlns:p14="http://schemas.microsoft.com/office/powerpoint/2010/main" val="1024239364"/>
              </p:ext>
            </p:extLst>
          </p:nvPr>
        </p:nvGraphicFramePr>
        <p:xfrm>
          <a:off x="3871679" y="2027382"/>
          <a:ext cx="3757554" cy="13381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7" name="Espace réservé du contenu 11">
            <a:extLst>
              <a:ext uri="{FF2B5EF4-FFF2-40B4-BE49-F238E27FC236}">
                <a16:creationId xmlns:a16="http://schemas.microsoft.com/office/drawing/2014/main" id="{6CD8A9D3-70C0-4E13-BF24-FDD9BDACA643}"/>
              </a:ext>
            </a:extLst>
          </p:cNvPr>
          <p:cNvGraphicFramePr>
            <a:graphicFrameLocks/>
          </p:cNvGraphicFramePr>
          <p:nvPr>
            <p:extLst>
              <p:ext uri="{D42A27DB-BD31-4B8C-83A1-F6EECF244321}">
                <p14:modId xmlns:p14="http://schemas.microsoft.com/office/powerpoint/2010/main" val="4019743677"/>
              </p:ext>
            </p:extLst>
          </p:nvPr>
        </p:nvGraphicFramePr>
        <p:xfrm>
          <a:off x="7215246" y="2027382"/>
          <a:ext cx="3757554" cy="133811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8" name="Espace réservé du contenu 11">
            <a:extLst>
              <a:ext uri="{FF2B5EF4-FFF2-40B4-BE49-F238E27FC236}">
                <a16:creationId xmlns:a16="http://schemas.microsoft.com/office/drawing/2014/main" id="{77E86066-D063-47EA-B3B4-0D0F4656A6BE}"/>
              </a:ext>
            </a:extLst>
          </p:cNvPr>
          <p:cNvGraphicFramePr>
            <a:graphicFrameLocks/>
          </p:cNvGraphicFramePr>
          <p:nvPr>
            <p:extLst>
              <p:ext uri="{D42A27DB-BD31-4B8C-83A1-F6EECF244321}">
                <p14:modId xmlns:p14="http://schemas.microsoft.com/office/powerpoint/2010/main" val="2376258403"/>
              </p:ext>
            </p:extLst>
          </p:nvPr>
        </p:nvGraphicFramePr>
        <p:xfrm>
          <a:off x="4583156" y="3621810"/>
          <a:ext cx="3757554" cy="133811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9" name="Espace réservé du contenu 11">
            <a:extLst>
              <a:ext uri="{FF2B5EF4-FFF2-40B4-BE49-F238E27FC236}">
                <a16:creationId xmlns:a16="http://schemas.microsoft.com/office/drawing/2014/main" id="{A74F06A9-A45A-450C-83A1-67A53085D937}"/>
              </a:ext>
            </a:extLst>
          </p:cNvPr>
          <p:cNvGraphicFramePr>
            <a:graphicFrameLocks/>
          </p:cNvGraphicFramePr>
          <p:nvPr>
            <p:extLst>
              <p:ext uri="{D42A27DB-BD31-4B8C-83A1-F6EECF244321}">
                <p14:modId xmlns:p14="http://schemas.microsoft.com/office/powerpoint/2010/main" val="682199784"/>
              </p:ext>
            </p:extLst>
          </p:nvPr>
        </p:nvGraphicFramePr>
        <p:xfrm>
          <a:off x="7943818" y="3621810"/>
          <a:ext cx="3757554" cy="1338118"/>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4101183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D23E4B-E761-421E-992D-FE3A297EA2B2}"/>
              </a:ext>
            </a:extLst>
          </p:cNvPr>
          <p:cNvSpPr>
            <a:spLocks noGrp="1"/>
          </p:cNvSpPr>
          <p:nvPr>
            <p:ph type="title"/>
          </p:nvPr>
        </p:nvSpPr>
        <p:spPr/>
        <p:txBody>
          <a:bodyPr/>
          <a:lstStyle/>
          <a:p>
            <a:r>
              <a:rPr lang="fr-FR" dirty="0"/>
              <a:t>DISTRIBUTION DES PRIX</a:t>
            </a:r>
          </a:p>
        </p:txBody>
      </p:sp>
      <p:pic>
        <p:nvPicPr>
          <p:cNvPr id="5" name="Espace réservé du contenu 4">
            <a:extLst>
              <a:ext uri="{FF2B5EF4-FFF2-40B4-BE49-F238E27FC236}">
                <a16:creationId xmlns:a16="http://schemas.microsoft.com/office/drawing/2014/main" id="{C2717562-9ADA-4B3E-918D-6E15F5E468E3}"/>
              </a:ext>
            </a:extLst>
          </p:cNvPr>
          <p:cNvPicPr>
            <a:picLocks noGrp="1" noChangeAspect="1"/>
          </p:cNvPicPr>
          <p:nvPr>
            <p:ph idx="1"/>
          </p:nvPr>
        </p:nvPicPr>
        <p:blipFill>
          <a:blip r:embed="rId2"/>
          <a:stretch>
            <a:fillRect/>
          </a:stretch>
        </p:blipFill>
        <p:spPr>
          <a:xfrm>
            <a:off x="1371093" y="1743508"/>
            <a:ext cx="5574652" cy="4225492"/>
          </a:xfrm>
        </p:spPr>
      </p:pic>
      <p:sp>
        <p:nvSpPr>
          <p:cNvPr id="8" name="ZoneTexte 7">
            <a:extLst>
              <a:ext uri="{FF2B5EF4-FFF2-40B4-BE49-F238E27FC236}">
                <a16:creationId xmlns:a16="http://schemas.microsoft.com/office/drawing/2014/main" id="{00A49862-D5DF-4B6F-9E4C-2ED596E5D2BC}"/>
              </a:ext>
            </a:extLst>
          </p:cNvPr>
          <p:cNvSpPr txBox="1"/>
          <p:nvPr/>
        </p:nvSpPr>
        <p:spPr>
          <a:xfrm>
            <a:off x="7703126" y="1695630"/>
            <a:ext cx="3269673" cy="2246769"/>
          </a:xfrm>
          <a:prstGeom prst="rect">
            <a:avLst/>
          </a:prstGeom>
          <a:noFill/>
        </p:spPr>
        <p:txBody>
          <a:bodyPr wrap="square" rtlCol="0">
            <a:spAutoFit/>
          </a:bodyPr>
          <a:lstStyle/>
          <a:p>
            <a:pPr marL="342900" indent="-342900">
              <a:buFont typeface="Wingdings" panose="05000000000000000000" pitchFamily="2" charset="2"/>
              <a:buChar char="§"/>
            </a:pPr>
            <a:r>
              <a:rPr lang="fr-FR" sz="2000" dirty="0"/>
              <a:t>La majorité des prix a des valeurs faibles</a:t>
            </a:r>
          </a:p>
          <a:p>
            <a:pPr marL="342900" indent="-342900">
              <a:buFont typeface="Wingdings" panose="05000000000000000000" pitchFamily="2" charset="2"/>
              <a:buChar char="§"/>
            </a:pPr>
            <a:r>
              <a:rPr lang="fr-FR" sz="2000" dirty="0"/>
              <a:t>Repérage de quelques données isolées qui pourraient être considérées comme valeurs aberrantes </a:t>
            </a:r>
          </a:p>
        </p:txBody>
      </p:sp>
      <p:pic>
        <p:nvPicPr>
          <p:cNvPr id="11" name="Graphique 10" descr="Loupe avec un remplissage uni">
            <a:extLst>
              <a:ext uri="{FF2B5EF4-FFF2-40B4-BE49-F238E27FC236}">
                <a16:creationId xmlns:a16="http://schemas.microsoft.com/office/drawing/2014/main" id="{4A4676E6-5A67-4CC7-865B-8AA1048943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2799" y="3856254"/>
            <a:ext cx="2780000" cy="2780000"/>
          </a:xfrm>
          <a:prstGeom prst="rect">
            <a:avLst/>
          </a:prstGeom>
        </p:spPr>
      </p:pic>
      <p:pic>
        <p:nvPicPr>
          <p:cNvPr id="12" name="Graphique 11" descr="Loupe avec un remplissage uni">
            <a:extLst>
              <a:ext uri="{FF2B5EF4-FFF2-40B4-BE49-F238E27FC236}">
                <a16:creationId xmlns:a16="http://schemas.microsoft.com/office/drawing/2014/main" id="{410AD6D4-BC32-45E9-AA1C-14D9C0EF79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40907" y="3942399"/>
            <a:ext cx="2780000" cy="2780000"/>
          </a:xfrm>
          <a:prstGeom prst="rect">
            <a:avLst/>
          </a:prstGeom>
        </p:spPr>
      </p:pic>
    </p:spTree>
    <p:extLst>
      <p:ext uri="{BB962C8B-B14F-4D97-AF65-F5344CB8AC3E}">
        <p14:creationId xmlns:p14="http://schemas.microsoft.com/office/powerpoint/2010/main" val="3947512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D2AB50-F082-4B00-8A57-57F1908A0F96}"/>
              </a:ext>
            </a:extLst>
          </p:cNvPr>
          <p:cNvSpPr>
            <a:spLocks noGrp="1"/>
          </p:cNvSpPr>
          <p:nvPr>
            <p:ph type="title"/>
          </p:nvPr>
        </p:nvSpPr>
        <p:spPr/>
        <p:txBody>
          <a:bodyPr/>
          <a:lstStyle/>
          <a:p>
            <a:r>
              <a:rPr lang="fr-FR" dirty="0"/>
              <a:t>VALEURS ABERRANTES</a:t>
            </a:r>
          </a:p>
        </p:txBody>
      </p:sp>
      <p:sp>
        <p:nvSpPr>
          <p:cNvPr id="3" name="Espace réservé du contenu 2">
            <a:extLst>
              <a:ext uri="{FF2B5EF4-FFF2-40B4-BE49-F238E27FC236}">
                <a16:creationId xmlns:a16="http://schemas.microsoft.com/office/drawing/2014/main" id="{6DFE96FD-31B5-417A-9494-D7A4348295CF}"/>
              </a:ext>
            </a:extLst>
          </p:cNvPr>
          <p:cNvSpPr>
            <a:spLocks noGrp="1"/>
          </p:cNvSpPr>
          <p:nvPr>
            <p:ph idx="1"/>
          </p:nvPr>
        </p:nvSpPr>
        <p:spPr>
          <a:xfrm>
            <a:off x="7551016" y="1423554"/>
            <a:ext cx="3578802" cy="4010891"/>
          </a:xfrm>
        </p:spPr>
        <p:txBody>
          <a:bodyPr>
            <a:normAutofit fontScale="92500"/>
          </a:bodyPr>
          <a:lstStyle/>
          <a:p>
            <a:pPr marL="0" indent="0">
              <a:buNone/>
            </a:pPr>
            <a:r>
              <a:rPr lang="fr-FR" sz="2200" dirty="0"/>
              <a:t>Avec la méthode interquartile :</a:t>
            </a:r>
          </a:p>
          <a:p>
            <a:pPr>
              <a:buFont typeface="Wingdings" panose="05000000000000000000" pitchFamily="2" charset="2"/>
              <a:buChar char="§"/>
            </a:pPr>
            <a:r>
              <a:rPr lang="fr-FR" sz="2200" dirty="0"/>
              <a:t>calcul du 1</a:t>
            </a:r>
            <a:r>
              <a:rPr lang="fr-FR" sz="2200" baseline="30000" dirty="0"/>
              <a:t>er</a:t>
            </a:r>
            <a:r>
              <a:rPr lang="fr-FR" sz="2200" dirty="0"/>
              <a:t> quartile et du 3</a:t>
            </a:r>
            <a:r>
              <a:rPr lang="fr-FR" sz="2200" baseline="30000" dirty="0"/>
              <a:t>ème</a:t>
            </a:r>
            <a:r>
              <a:rPr lang="fr-FR" sz="2200" dirty="0"/>
              <a:t> quartile </a:t>
            </a:r>
          </a:p>
          <a:p>
            <a:pPr>
              <a:buFont typeface="Wingdings" panose="05000000000000000000" pitchFamily="2" charset="2"/>
              <a:buChar char="§"/>
            </a:pPr>
            <a:r>
              <a:rPr lang="fr-FR" sz="2200" dirty="0"/>
              <a:t>puis de l’intervalle interquartile                     (3</a:t>
            </a:r>
            <a:r>
              <a:rPr lang="fr-FR" sz="2200" baseline="30000" dirty="0"/>
              <a:t>ème</a:t>
            </a:r>
            <a:r>
              <a:rPr lang="fr-FR" sz="2200" dirty="0"/>
              <a:t> quartile - 1</a:t>
            </a:r>
            <a:r>
              <a:rPr lang="fr-FR" sz="2200" baseline="30000" dirty="0"/>
              <a:t>er</a:t>
            </a:r>
            <a:r>
              <a:rPr lang="fr-FR" sz="2200" dirty="0"/>
              <a:t> quartile)</a:t>
            </a:r>
          </a:p>
          <a:p>
            <a:pPr>
              <a:buFont typeface="Wingdings" panose="05000000000000000000" pitchFamily="2" charset="2"/>
              <a:buChar char="§"/>
            </a:pPr>
            <a:r>
              <a:rPr lang="fr-FR" sz="2200" dirty="0"/>
              <a:t>Détermination de l’extrémité supérieure par l’intervalle interquartile multiplié par le </a:t>
            </a:r>
            <a:r>
              <a:rPr lang="fr-FR" sz="2200" dirty="0" err="1"/>
              <a:t>coeficient</a:t>
            </a:r>
            <a:r>
              <a:rPr lang="fr-FR" sz="2200" dirty="0"/>
              <a:t> de sensibilité 1,5</a:t>
            </a:r>
          </a:p>
          <a:p>
            <a:pPr marL="0" indent="0">
              <a:buNone/>
            </a:pPr>
            <a:endParaRPr lang="fr-FR" dirty="0"/>
          </a:p>
          <a:p>
            <a:endParaRPr lang="fr-FR" dirty="0"/>
          </a:p>
        </p:txBody>
      </p:sp>
      <p:pic>
        <p:nvPicPr>
          <p:cNvPr id="4" name="Image 3">
            <a:extLst>
              <a:ext uri="{FF2B5EF4-FFF2-40B4-BE49-F238E27FC236}">
                <a16:creationId xmlns:a16="http://schemas.microsoft.com/office/drawing/2014/main" id="{36D5E1A8-619D-44AE-84BC-DEA89FB131E5}"/>
              </a:ext>
            </a:extLst>
          </p:cNvPr>
          <p:cNvPicPr>
            <a:picLocks noChangeAspect="1"/>
          </p:cNvPicPr>
          <p:nvPr/>
        </p:nvPicPr>
        <p:blipFill>
          <a:blip r:embed="rId2"/>
          <a:stretch>
            <a:fillRect/>
          </a:stretch>
        </p:blipFill>
        <p:spPr>
          <a:xfrm>
            <a:off x="1528618" y="1663292"/>
            <a:ext cx="5084617" cy="4452742"/>
          </a:xfrm>
          <a:prstGeom prst="rect">
            <a:avLst/>
          </a:prstGeom>
        </p:spPr>
      </p:pic>
      <p:sp>
        <p:nvSpPr>
          <p:cNvPr id="6" name="Rectangle 1">
            <a:extLst>
              <a:ext uri="{FF2B5EF4-FFF2-40B4-BE49-F238E27FC236}">
                <a16:creationId xmlns:a16="http://schemas.microsoft.com/office/drawing/2014/main" id="{CA6A2B14-2472-4E70-A81D-12B9DD3ACB3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chemeClr val="tx1"/>
                </a:solidFill>
                <a:effectLst/>
                <a:latin typeface="Arial Unicode MS"/>
              </a:rPr>
              <a:t>84.28</a:t>
            </a:r>
            <a:r>
              <a:rPr kumimoji="0" lang="fr-FR" altLang="fr-FR" sz="800" b="0" i="0" u="none" strike="noStrike" cap="none" normalizeH="0" baseline="0">
                <a:ln>
                  <a:noFill/>
                </a:ln>
                <a:solidFill>
                  <a:schemeClr val="tx1"/>
                </a:solidFill>
                <a:effectLst/>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graphicFrame>
        <p:nvGraphicFramePr>
          <p:cNvPr id="7" name="Diagramme 6">
            <a:extLst>
              <a:ext uri="{FF2B5EF4-FFF2-40B4-BE49-F238E27FC236}">
                <a16:creationId xmlns:a16="http://schemas.microsoft.com/office/drawing/2014/main" id="{194A126F-A8E7-40CF-A872-8E5E53B647EE}"/>
              </a:ext>
            </a:extLst>
          </p:cNvPr>
          <p:cNvGraphicFramePr/>
          <p:nvPr>
            <p:extLst>
              <p:ext uri="{D42A27DB-BD31-4B8C-83A1-F6EECF244321}">
                <p14:modId xmlns:p14="http://schemas.microsoft.com/office/powerpoint/2010/main" val="1102186764"/>
              </p:ext>
            </p:extLst>
          </p:nvPr>
        </p:nvGraphicFramePr>
        <p:xfrm>
          <a:off x="7427479" y="5020659"/>
          <a:ext cx="3825875" cy="1619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2139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C324B-4AD7-4C55-92D1-DA3914ED27D8}"/>
              </a:ext>
            </a:extLst>
          </p:cNvPr>
          <p:cNvSpPr>
            <a:spLocks noGrp="1"/>
          </p:cNvSpPr>
          <p:nvPr>
            <p:ph type="title"/>
          </p:nvPr>
        </p:nvSpPr>
        <p:spPr/>
        <p:txBody>
          <a:bodyPr/>
          <a:lstStyle/>
          <a:p>
            <a:r>
              <a:rPr lang="fr-FR" dirty="0"/>
              <a:t>ANALYSE DES VALEURS ABERRANTES</a:t>
            </a:r>
          </a:p>
        </p:txBody>
      </p:sp>
      <p:pic>
        <p:nvPicPr>
          <p:cNvPr id="7" name="Image 6">
            <a:extLst>
              <a:ext uri="{FF2B5EF4-FFF2-40B4-BE49-F238E27FC236}">
                <a16:creationId xmlns:a16="http://schemas.microsoft.com/office/drawing/2014/main" id="{E3BFB7BF-EFA1-4EA2-866D-CE2C90754244}"/>
              </a:ext>
            </a:extLst>
          </p:cNvPr>
          <p:cNvPicPr>
            <a:picLocks noChangeAspect="1"/>
          </p:cNvPicPr>
          <p:nvPr/>
        </p:nvPicPr>
        <p:blipFill>
          <a:blip r:embed="rId2"/>
          <a:stretch>
            <a:fillRect/>
          </a:stretch>
        </p:blipFill>
        <p:spPr>
          <a:xfrm>
            <a:off x="4608946" y="1587465"/>
            <a:ext cx="3897746" cy="4873372"/>
          </a:xfrm>
          <a:prstGeom prst="rect">
            <a:avLst/>
          </a:prstGeom>
        </p:spPr>
      </p:pic>
      <p:sp>
        <p:nvSpPr>
          <p:cNvPr id="9" name="Espace réservé du contenu 8">
            <a:extLst>
              <a:ext uri="{FF2B5EF4-FFF2-40B4-BE49-F238E27FC236}">
                <a16:creationId xmlns:a16="http://schemas.microsoft.com/office/drawing/2014/main" id="{BD1717D1-F90F-41CF-BA1E-8CEC8C4058E5}"/>
              </a:ext>
            </a:extLst>
          </p:cNvPr>
          <p:cNvSpPr>
            <a:spLocks noGrp="1"/>
          </p:cNvSpPr>
          <p:nvPr>
            <p:ph idx="1"/>
          </p:nvPr>
        </p:nvSpPr>
        <p:spPr>
          <a:xfrm>
            <a:off x="1219200" y="2007754"/>
            <a:ext cx="2849418" cy="3581400"/>
          </a:xfrm>
        </p:spPr>
        <p:txBody>
          <a:bodyPr/>
          <a:lstStyle/>
          <a:p>
            <a:pPr>
              <a:buFont typeface="Wingdings" panose="05000000000000000000" pitchFamily="2" charset="2"/>
              <a:buChar char="§"/>
            </a:pPr>
            <a:r>
              <a:rPr lang="fr-FR" dirty="0"/>
              <a:t>32 produits dont le prix est supérieur à 84€28</a:t>
            </a:r>
          </a:p>
          <a:p>
            <a:pPr>
              <a:buFont typeface="Wingdings" panose="05000000000000000000" pitchFamily="2" charset="2"/>
              <a:buChar char="§"/>
            </a:pPr>
            <a:r>
              <a:rPr lang="fr-FR" dirty="0"/>
              <a:t>Les bouteilles dont les prix sont aberrants sont pour la plupart des grand crus</a:t>
            </a:r>
          </a:p>
          <a:p>
            <a:pPr>
              <a:buFont typeface="Wingdings" panose="05000000000000000000" pitchFamily="2" charset="2"/>
              <a:buChar char="§"/>
            </a:pPr>
            <a:r>
              <a:rPr lang="fr-FR" dirty="0"/>
              <a:t>Envoi de cette liste pour vérification</a:t>
            </a:r>
          </a:p>
          <a:p>
            <a:pPr>
              <a:buFont typeface="Wingdings" panose="05000000000000000000" pitchFamily="2" charset="2"/>
              <a:buChar char="§"/>
            </a:pPr>
            <a:endParaRPr lang="fr-FR" dirty="0"/>
          </a:p>
          <a:p>
            <a:pPr>
              <a:buFont typeface="Wingdings" panose="05000000000000000000" pitchFamily="2" charset="2"/>
              <a:buChar char="§"/>
            </a:pPr>
            <a:endParaRPr lang="fr-FR" dirty="0"/>
          </a:p>
          <a:p>
            <a:pPr>
              <a:buFont typeface="Wingdings" panose="05000000000000000000" pitchFamily="2" charset="2"/>
              <a:buChar char="§"/>
            </a:pPr>
            <a:endParaRPr lang="fr-FR" dirty="0"/>
          </a:p>
        </p:txBody>
      </p:sp>
      <p:graphicFrame>
        <p:nvGraphicFramePr>
          <p:cNvPr id="11" name="Diagramme 10">
            <a:extLst>
              <a:ext uri="{FF2B5EF4-FFF2-40B4-BE49-F238E27FC236}">
                <a16:creationId xmlns:a16="http://schemas.microsoft.com/office/drawing/2014/main" id="{18977EAD-32BC-4887-8F0D-C748E890ED37}"/>
              </a:ext>
            </a:extLst>
          </p:cNvPr>
          <p:cNvGraphicFramePr/>
          <p:nvPr>
            <p:extLst>
              <p:ext uri="{D42A27DB-BD31-4B8C-83A1-F6EECF244321}">
                <p14:modId xmlns:p14="http://schemas.microsoft.com/office/powerpoint/2010/main" val="879533508"/>
              </p:ext>
            </p:extLst>
          </p:nvPr>
        </p:nvGraphicFramePr>
        <p:xfrm>
          <a:off x="7132783" y="3429000"/>
          <a:ext cx="5567217" cy="2660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7729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0A75B9-6C5C-499F-B835-9C94651C7377}"/>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54551FD5-5EFA-4FD2-8A87-CDA67F670118}"/>
              </a:ext>
            </a:extLst>
          </p:cNvPr>
          <p:cNvSpPr>
            <a:spLocks noGrp="1"/>
          </p:cNvSpPr>
          <p:nvPr>
            <p:ph idx="1"/>
          </p:nvPr>
        </p:nvSpPr>
        <p:spPr>
          <a:xfrm>
            <a:off x="7839075" y="2430647"/>
            <a:ext cx="9601200" cy="3581400"/>
          </a:xfrm>
        </p:spPr>
        <p:txBody>
          <a:bodyPr/>
          <a:lstStyle/>
          <a:p>
            <a:r>
              <a:rPr lang="fr-FR" dirty="0"/>
              <a:t>Solution à une problématique</a:t>
            </a:r>
          </a:p>
          <a:p>
            <a:r>
              <a:rPr lang="fr-FR" dirty="0"/>
              <a:t>Analyser</a:t>
            </a:r>
          </a:p>
          <a:p>
            <a:r>
              <a:rPr lang="fr-FR" dirty="0"/>
              <a:t>Planifier</a:t>
            </a:r>
          </a:p>
          <a:p>
            <a:r>
              <a:rPr lang="fr-FR" dirty="0"/>
              <a:t>Ouvre de nouveaux horizons</a:t>
            </a:r>
          </a:p>
          <a:p>
            <a:endParaRPr lang="fr-FR" dirty="0"/>
          </a:p>
          <a:p>
            <a:endParaRPr lang="fr-FR" dirty="0"/>
          </a:p>
          <a:p>
            <a:pPr>
              <a:buFont typeface="Wingdings" panose="05000000000000000000" pitchFamily="2" charset="2"/>
              <a:buChar char="Ø"/>
            </a:pPr>
            <a:r>
              <a:rPr lang="fr-FR" dirty="0">
                <a:solidFill>
                  <a:srgbClr val="AD283B"/>
                </a:solidFill>
              </a:rPr>
              <a:t>Démonstration technique</a:t>
            </a:r>
          </a:p>
        </p:txBody>
      </p:sp>
      <p:pic>
        <p:nvPicPr>
          <p:cNvPr id="7" name="Image 6">
            <a:extLst>
              <a:ext uri="{FF2B5EF4-FFF2-40B4-BE49-F238E27FC236}">
                <a16:creationId xmlns:a16="http://schemas.microsoft.com/office/drawing/2014/main" id="{8954F3CD-2093-4C62-A018-E93F9F1D4D76}"/>
              </a:ext>
            </a:extLst>
          </p:cNvPr>
          <p:cNvPicPr>
            <a:picLocks noChangeAspect="1"/>
          </p:cNvPicPr>
          <p:nvPr/>
        </p:nvPicPr>
        <p:blipFill rotWithShape="1">
          <a:blip r:embed="rId2"/>
          <a:srcRect l="11719" t="13119" r="28668" b="8700"/>
          <a:stretch/>
        </p:blipFill>
        <p:spPr>
          <a:xfrm>
            <a:off x="1026550" y="1819274"/>
            <a:ext cx="6511826" cy="4543425"/>
          </a:xfrm>
          <a:prstGeom prst="rect">
            <a:avLst/>
          </a:prstGeom>
        </p:spPr>
      </p:pic>
    </p:spTree>
    <p:extLst>
      <p:ext uri="{BB962C8B-B14F-4D97-AF65-F5344CB8AC3E}">
        <p14:creationId xmlns:p14="http://schemas.microsoft.com/office/powerpoint/2010/main" val="1193183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A1FDC8-9C3E-4D7F-BE11-F586439E483E}"/>
              </a:ext>
            </a:extLst>
          </p:cNvPr>
          <p:cNvSpPr>
            <a:spLocks noGrp="1"/>
          </p:cNvSpPr>
          <p:nvPr>
            <p:ph type="ctrTitle"/>
          </p:nvPr>
        </p:nvSpPr>
        <p:spPr>
          <a:xfrm>
            <a:off x="1737328" y="1483655"/>
            <a:ext cx="8361229" cy="2098226"/>
          </a:xfrm>
        </p:spPr>
        <p:txBody>
          <a:bodyPr/>
          <a:lstStyle/>
          <a:p>
            <a:r>
              <a:rPr lang="fr-FR" sz="4400" dirty="0"/>
              <a:t>Merci pour VOTRE attention</a:t>
            </a:r>
          </a:p>
        </p:txBody>
      </p:sp>
      <p:sp>
        <p:nvSpPr>
          <p:cNvPr id="3" name="Sous-titre 2">
            <a:extLst>
              <a:ext uri="{FF2B5EF4-FFF2-40B4-BE49-F238E27FC236}">
                <a16:creationId xmlns:a16="http://schemas.microsoft.com/office/drawing/2014/main" id="{40D3F089-A564-4FD9-B7E2-98472FCA9E2C}"/>
              </a:ext>
            </a:extLst>
          </p:cNvPr>
          <p:cNvSpPr>
            <a:spLocks noGrp="1"/>
          </p:cNvSpPr>
          <p:nvPr>
            <p:ph type="subTitle" idx="1"/>
          </p:nvPr>
        </p:nvSpPr>
        <p:spPr>
          <a:xfrm>
            <a:off x="2603706" y="3539548"/>
            <a:ext cx="6831673" cy="1086237"/>
          </a:xfrm>
        </p:spPr>
        <p:txBody>
          <a:bodyPr/>
          <a:lstStyle/>
          <a:p>
            <a:pPr algn="r"/>
            <a:r>
              <a:rPr lang="fr-FR" sz="2800" dirty="0">
                <a:solidFill>
                  <a:schemeClr val="accent2">
                    <a:lumMod val="75000"/>
                  </a:schemeClr>
                </a:solidFill>
              </a:rPr>
              <a:t>Lokman AALIOUI </a:t>
            </a:r>
          </a:p>
          <a:p>
            <a:pPr algn="r"/>
            <a:r>
              <a:rPr lang="fr-FR" dirty="0"/>
              <a:t>DATA </a:t>
            </a:r>
            <a:r>
              <a:rPr lang="fr-FR" dirty="0" err="1"/>
              <a:t>Analyst</a:t>
            </a:r>
            <a:endParaRPr lang="fr-FR" dirty="0"/>
          </a:p>
        </p:txBody>
      </p:sp>
      <p:pic>
        <p:nvPicPr>
          <p:cNvPr id="5" name="Image 4">
            <a:extLst>
              <a:ext uri="{FF2B5EF4-FFF2-40B4-BE49-F238E27FC236}">
                <a16:creationId xmlns:a16="http://schemas.microsoft.com/office/drawing/2014/main" id="{11E8BC82-969E-492E-A0E2-5FB75ADD9924}"/>
              </a:ext>
            </a:extLst>
          </p:cNvPr>
          <p:cNvPicPr>
            <a:picLocks noChangeAspect="1"/>
          </p:cNvPicPr>
          <p:nvPr/>
        </p:nvPicPr>
        <p:blipFill>
          <a:blip r:embed="rId2"/>
          <a:stretch>
            <a:fillRect/>
          </a:stretch>
        </p:blipFill>
        <p:spPr>
          <a:xfrm>
            <a:off x="4538662" y="4298020"/>
            <a:ext cx="3114675" cy="2152650"/>
          </a:xfrm>
          <a:prstGeom prst="rect">
            <a:avLst/>
          </a:prstGeom>
        </p:spPr>
      </p:pic>
    </p:spTree>
    <p:extLst>
      <p:ext uri="{BB962C8B-B14F-4D97-AF65-F5344CB8AC3E}">
        <p14:creationId xmlns:p14="http://schemas.microsoft.com/office/powerpoint/2010/main" val="4108260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C5A5D6-7808-4746-9BC3-35E622020660}"/>
              </a:ext>
            </a:extLst>
          </p:cNvPr>
          <p:cNvSpPr>
            <a:spLocks noGrp="1"/>
          </p:cNvSpPr>
          <p:nvPr>
            <p:ph type="title"/>
          </p:nvPr>
        </p:nvSpPr>
        <p:spPr>
          <a:xfrm>
            <a:off x="1295400" y="685799"/>
            <a:ext cx="9601200" cy="1485900"/>
          </a:xfrm>
        </p:spPr>
        <p:txBody>
          <a:bodyPr/>
          <a:lstStyle/>
          <a:p>
            <a:r>
              <a:rPr lang="fr-FR" dirty="0"/>
              <a:t>LES FRANCAIS BOIVENT MOINS</a:t>
            </a:r>
          </a:p>
        </p:txBody>
      </p:sp>
      <p:pic>
        <p:nvPicPr>
          <p:cNvPr id="14" name="Espace réservé du contenu 13">
            <a:extLst>
              <a:ext uri="{FF2B5EF4-FFF2-40B4-BE49-F238E27FC236}">
                <a16:creationId xmlns:a16="http://schemas.microsoft.com/office/drawing/2014/main" id="{F339C92A-D124-433A-B3D8-E157592DD422}"/>
              </a:ext>
            </a:extLst>
          </p:cNvPr>
          <p:cNvPicPr>
            <a:picLocks noGrp="1" noChangeAspect="1"/>
          </p:cNvPicPr>
          <p:nvPr>
            <p:ph idx="1"/>
          </p:nvPr>
        </p:nvPicPr>
        <p:blipFill rotWithShape="1">
          <a:blip r:embed="rId2">
            <a:alphaModFix/>
          </a:blip>
          <a:srcRect l="25064"/>
          <a:stretch/>
        </p:blipFill>
        <p:spPr>
          <a:xfrm>
            <a:off x="1485187" y="1821641"/>
            <a:ext cx="5795819" cy="4350559"/>
          </a:xfrm>
          <a:effectLst>
            <a:reflection endPos="0" dist="50800" dir="5400000" sy="-100000" algn="bl" rotWithShape="0"/>
            <a:softEdge rad="0"/>
          </a:effectLst>
        </p:spPr>
      </p:pic>
      <p:graphicFrame>
        <p:nvGraphicFramePr>
          <p:cNvPr id="15" name="Diagramme 14">
            <a:extLst>
              <a:ext uri="{FF2B5EF4-FFF2-40B4-BE49-F238E27FC236}">
                <a16:creationId xmlns:a16="http://schemas.microsoft.com/office/drawing/2014/main" id="{ECFC072D-7AEE-4484-AC27-74C401F7C983}"/>
              </a:ext>
            </a:extLst>
          </p:cNvPr>
          <p:cNvGraphicFramePr/>
          <p:nvPr>
            <p:extLst>
              <p:ext uri="{D42A27DB-BD31-4B8C-83A1-F6EECF244321}">
                <p14:modId xmlns:p14="http://schemas.microsoft.com/office/powerpoint/2010/main" val="626776756"/>
              </p:ext>
            </p:extLst>
          </p:nvPr>
        </p:nvGraphicFramePr>
        <p:xfrm>
          <a:off x="6994680" y="1111175"/>
          <a:ext cx="4523065" cy="35751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1" name="Graphique 20">
            <a:extLst>
              <a:ext uri="{FF2B5EF4-FFF2-40B4-BE49-F238E27FC236}">
                <a16:creationId xmlns:a16="http://schemas.microsoft.com/office/drawing/2014/main" id="{95D839D2-6C4C-4E7A-8467-04C53A1C4415}"/>
              </a:ext>
            </a:extLst>
          </p:cNvPr>
          <p:cNvGraphicFramePr/>
          <p:nvPr>
            <p:extLst>
              <p:ext uri="{D42A27DB-BD31-4B8C-83A1-F6EECF244321}">
                <p14:modId xmlns:p14="http://schemas.microsoft.com/office/powerpoint/2010/main" val="3813652530"/>
              </p:ext>
            </p:extLst>
          </p:nvPr>
        </p:nvGraphicFramePr>
        <p:xfrm>
          <a:off x="7341041" y="3703782"/>
          <a:ext cx="4116668" cy="2647877"/>
        </p:xfrm>
        <a:graphic>
          <a:graphicData uri="http://schemas.openxmlformats.org/drawingml/2006/chart">
            <c:chart xmlns:c="http://schemas.openxmlformats.org/drawingml/2006/chart" xmlns:r="http://schemas.openxmlformats.org/officeDocument/2006/relationships" r:id="rId8"/>
          </a:graphicData>
        </a:graphic>
      </p:graphicFrame>
      <p:sp>
        <p:nvSpPr>
          <p:cNvPr id="22" name="ZoneTexte 21">
            <a:extLst>
              <a:ext uri="{FF2B5EF4-FFF2-40B4-BE49-F238E27FC236}">
                <a16:creationId xmlns:a16="http://schemas.microsoft.com/office/drawing/2014/main" id="{48D184AA-1496-4641-B7F9-BA489B7378B0}"/>
              </a:ext>
            </a:extLst>
          </p:cNvPr>
          <p:cNvSpPr txBox="1"/>
          <p:nvPr/>
        </p:nvSpPr>
        <p:spPr>
          <a:xfrm>
            <a:off x="8124412" y="6550223"/>
            <a:ext cx="4078937" cy="307777"/>
          </a:xfrm>
          <a:prstGeom prst="rect">
            <a:avLst/>
          </a:prstGeom>
          <a:noFill/>
        </p:spPr>
        <p:txBody>
          <a:bodyPr wrap="none" rtlCol="0">
            <a:spAutoFit/>
          </a:bodyPr>
          <a:lstStyle/>
          <a:p>
            <a:r>
              <a:rPr lang="fr-FR" sz="1400" i="1" dirty="0"/>
              <a:t>Sources : Santé Publique France 2020, OFDT 2020</a:t>
            </a:r>
          </a:p>
        </p:txBody>
      </p:sp>
    </p:spTree>
    <p:extLst>
      <p:ext uri="{BB962C8B-B14F-4D97-AF65-F5344CB8AC3E}">
        <p14:creationId xmlns:p14="http://schemas.microsoft.com/office/powerpoint/2010/main" val="2469307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FDA31B-8333-43D8-887F-640047198A82}"/>
              </a:ext>
            </a:extLst>
          </p:cNvPr>
          <p:cNvSpPr>
            <a:spLocks noGrp="1"/>
          </p:cNvSpPr>
          <p:nvPr>
            <p:ph type="title"/>
          </p:nvPr>
        </p:nvSpPr>
        <p:spPr/>
        <p:txBody>
          <a:bodyPr/>
          <a:lstStyle/>
          <a:p>
            <a:r>
              <a:rPr lang="fr-FR" dirty="0"/>
              <a:t>MAIS LE E-COMMERCE VIN EXPLOSE</a:t>
            </a:r>
          </a:p>
        </p:txBody>
      </p:sp>
      <p:pic>
        <p:nvPicPr>
          <p:cNvPr id="5" name="Espace réservé du contenu 4">
            <a:extLst>
              <a:ext uri="{FF2B5EF4-FFF2-40B4-BE49-F238E27FC236}">
                <a16:creationId xmlns:a16="http://schemas.microsoft.com/office/drawing/2014/main" id="{6331373F-A58C-4BCD-B25E-4B2241418290}"/>
              </a:ext>
            </a:extLst>
          </p:cNvPr>
          <p:cNvPicPr>
            <a:picLocks noGrp="1" noChangeAspect="1"/>
          </p:cNvPicPr>
          <p:nvPr>
            <p:ph idx="1"/>
          </p:nvPr>
        </p:nvPicPr>
        <p:blipFill>
          <a:blip r:embed="rId2"/>
          <a:stretch>
            <a:fillRect/>
          </a:stretch>
        </p:blipFill>
        <p:spPr>
          <a:xfrm>
            <a:off x="5398655" y="1612781"/>
            <a:ext cx="6465454" cy="4309251"/>
          </a:xfrm>
        </p:spPr>
      </p:pic>
      <p:sp>
        <p:nvSpPr>
          <p:cNvPr id="6" name="ZoneTexte 5">
            <a:extLst>
              <a:ext uri="{FF2B5EF4-FFF2-40B4-BE49-F238E27FC236}">
                <a16:creationId xmlns:a16="http://schemas.microsoft.com/office/drawing/2014/main" id="{B158A04F-38AA-48AA-8381-29259183816D}"/>
              </a:ext>
            </a:extLst>
          </p:cNvPr>
          <p:cNvSpPr txBox="1"/>
          <p:nvPr/>
        </p:nvSpPr>
        <p:spPr>
          <a:xfrm>
            <a:off x="1018310" y="1700868"/>
            <a:ext cx="4147127" cy="2862322"/>
          </a:xfrm>
          <a:prstGeom prst="rect">
            <a:avLst/>
          </a:prstGeom>
          <a:noFill/>
        </p:spPr>
        <p:txBody>
          <a:bodyPr wrap="square" rtlCol="0">
            <a:spAutoFit/>
          </a:bodyPr>
          <a:lstStyle/>
          <a:p>
            <a:pPr marL="285750" indent="-285750">
              <a:buFont typeface="Arial" panose="020B0604020202020204" pitchFamily="34" charset="0"/>
              <a:buChar char="•"/>
            </a:pPr>
            <a:r>
              <a:rPr lang="fr-FR" sz="2000" b="1" dirty="0">
                <a:solidFill>
                  <a:srgbClr val="AD283B"/>
                </a:solidFill>
              </a:rPr>
              <a:t>+30% </a:t>
            </a:r>
            <a:r>
              <a:rPr lang="fr-FR" sz="2000" dirty="0"/>
              <a:t>par an entre 2013 et 2021</a:t>
            </a:r>
          </a:p>
          <a:p>
            <a:endParaRPr lang="fr-FR" sz="2000" dirty="0"/>
          </a:p>
          <a:p>
            <a:pPr marL="285750" indent="-285750">
              <a:buFont typeface="Arial" panose="020B0604020202020204" pitchFamily="34" charset="0"/>
              <a:buChar char="•"/>
            </a:pPr>
            <a:r>
              <a:rPr lang="fr-FR" sz="2000" i="1" dirty="0"/>
              <a:t>Investissement massif des acteurs généralistes (Cdiscount) et des cavistes traditionnels (Nicolas)</a:t>
            </a:r>
          </a:p>
          <a:p>
            <a:endParaRPr lang="fr-FR" sz="2000" i="1" dirty="0"/>
          </a:p>
          <a:p>
            <a:pPr marL="285750" indent="-285750">
              <a:buFont typeface="Arial" panose="020B0604020202020204" pitchFamily="34" charset="0"/>
              <a:buChar char="•"/>
            </a:pPr>
            <a:r>
              <a:rPr lang="fr-FR" sz="2000" i="1" dirty="0"/>
              <a:t>Impact positif de la crise et des confinements</a:t>
            </a:r>
            <a:endParaRPr lang="fr-FR" sz="2000" dirty="0"/>
          </a:p>
        </p:txBody>
      </p:sp>
      <p:graphicFrame>
        <p:nvGraphicFramePr>
          <p:cNvPr id="9" name="Diagramme 8">
            <a:extLst>
              <a:ext uri="{FF2B5EF4-FFF2-40B4-BE49-F238E27FC236}">
                <a16:creationId xmlns:a16="http://schemas.microsoft.com/office/drawing/2014/main" id="{D4D09D72-310E-46D5-BCD9-D81EC057745E}"/>
              </a:ext>
            </a:extLst>
          </p:cNvPr>
          <p:cNvGraphicFramePr/>
          <p:nvPr>
            <p:extLst>
              <p:ext uri="{D42A27DB-BD31-4B8C-83A1-F6EECF244321}">
                <p14:modId xmlns:p14="http://schemas.microsoft.com/office/powerpoint/2010/main" val="127054683"/>
              </p:ext>
            </p:extLst>
          </p:nvPr>
        </p:nvGraphicFramePr>
        <p:xfrm>
          <a:off x="835891" y="4629649"/>
          <a:ext cx="10215418" cy="2484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ZoneTexte 9">
            <a:extLst>
              <a:ext uri="{FF2B5EF4-FFF2-40B4-BE49-F238E27FC236}">
                <a16:creationId xmlns:a16="http://schemas.microsoft.com/office/drawing/2014/main" id="{E0D33A19-15C4-4610-9004-59A53F6EC742}"/>
              </a:ext>
            </a:extLst>
          </p:cNvPr>
          <p:cNvSpPr txBox="1"/>
          <p:nvPr/>
        </p:nvSpPr>
        <p:spPr>
          <a:xfrm>
            <a:off x="10335491" y="6541236"/>
            <a:ext cx="1856509" cy="307777"/>
          </a:xfrm>
          <a:prstGeom prst="rect">
            <a:avLst/>
          </a:prstGeom>
          <a:noFill/>
        </p:spPr>
        <p:txBody>
          <a:bodyPr wrap="square" rtlCol="0">
            <a:spAutoFit/>
          </a:bodyPr>
          <a:lstStyle/>
          <a:p>
            <a:r>
              <a:rPr lang="fr-FR" sz="1400" i="1" dirty="0"/>
              <a:t>Source : XERFI 2023</a:t>
            </a:r>
          </a:p>
        </p:txBody>
      </p:sp>
    </p:spTree>
    <p:extLst>
      <p:ext uri="{BB962C8B-B14F-4D97-AF65-F5344CB8AC3E}">
        <p14:creationId xmlns:p14="http://schemas.microsoft.com/office/powerpoint/2010/main" val="427547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90EE2D-43AE-4CED-B4C4-96107373A7A3}"/>
              </a:ext>
            </a:extLst>
          </p:cNvPr>
          <p:cNvSpPr>
            <a:spLocks noGrp="1"/>
          </p:cNvSpPr>
          <p:nvPr>
            <p:ph type="title"/>
          </p:nvPr>
        </p:nvSpPr>
        <p:spPr/>
        <p:txBody>
          <a:bodyPr/>
          <a:lstStyle/>
          <a:p>
            <a:r>
              <a:rPr lang="fr-FR" dirty="0">
                <a:solidFill>
                  <a:schemeClr val="tx1"/>
                </a:solidFill>
              </a:rPr>
              <a:t>POURQUOI OPTIMISER ?</a:t>
            </a:r>
          </a:p>
        </p:txBody>
      </p:sp>
      <p:pic>
        <p:nvPicPr>
          <p:cNvPr id="8" name="Espace réservé du contenu 7">
            <a:extLst>
              <a:ext uri="{FF2B5EF4-FFF2-40B4-BE49-F238E27FC236}">
                <a16:creationId xmlns:a16="http://schemas.microsoft.com/office/drawing/2014/main" id="{949D4F86-2650-410F-8901-33B03860EEDC}"/>
              </a:ext>
            </a:extLst>
          </p:cNvPr>
          <p:cNvPicPr>
            <a:picLocks noGrp="1" noChangeAspect="1"/>
          </p:cNvPicPr>
          <p:nvPr>
            <p:ph idx="1"/>
          </p:nvPr>
        </p:nvPicPr>
        <p:blipFill>
          <a:blip r:embed="rId2"/>
          <a:stretch>
            <a:fillRect/>
          </a:stretch>
        </p:blipFill>
        <p:spPr>
          <a:xfrm>
            <a:off x="5097782" y="2171700"/>
            <a:ext cx="2603039" cy="2983084"/>
          </a:xfrm>
        </p:spPr>
      </p:pic>
      <p:graphicFrame>
        <p:nvGraphicFramePr>
          <p:cNvPr id="9" name="Diagramme 8">
            <a:extLst>
              <a:ext uri="{FF2B5EF4-FFF2-40B4-BE49-F238E27FC236}">
                <a16:creationId xmlns:a16="http://schemas.microsoft.com/office/drawing/2014/main" id="{1B5378DB-5B25-4B3D-81BE-09B8FD4A12E8}"/>
              </a:ext>
            </a:extLst>
          </p:cNvPr>
          <p:cNvGraphicFramePr/>
          <p:nvPr>
            <p:extLst>
              <p:ext uri="{D42A27DB-BD31-4B8C-83A1-F6EECF244321}">
                <p14:modId xmlns:p14="http://schemas.microsoft.com/office/powerpoint/2010/main" val="2831311077"/>
              </p:ext>
            </p:extLst>
          </p:nvPr>
        </p:nvGraphicFramePr>
        <p:xfrm>
          <a:off x="3663025" y="3054350"/>
          <a:ext cx="5772727" cy="1056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ZoneTexte 9">
            <a:extLst>
              <a:ext uri="{FF2B5EF4-FFF2-40B4-BE49-F238E27FC236}">
                <a16:creationId xmlns:a16="http://schemas.microsoft.com/office/drawing/2014/main" id="{B7D7AC11-426E-4241-B88F-79B849BA5706}"/>
              </a:ext>
            </a:extLst>
          </p:cNvPr>
          <p:cNvSpPr txBox="1"/>
          <p:nvPr/>
        </p:nvSpPr>
        <p:spPr>
          <a:xfrm>
            <a:off x="1117317" y="2042596"/>
            <a:ext cx="4036291" cy="4370427"/>
          </a:xfrm>
          <a:prstGeom prst="rect">
            <a:avLst/>
          </a:prstGeom>
          <a:noFill/>
        </p:spPr>
        <p:txBody>
          <a:bodyPr wrap="square" rtlCol="0">
            <a:spAutoFit/>
          </a:bodyPr>
          <a:lstStyle/>
          <a:p>
            <a:r>
              <a:rPr lang="fr-FR" sz="2000" b="1" dirty="0"/>
              <a:t>Nos données :</a:t>
            </a:r>
          </a:p>
          <a:p>
            <a:pPr marL="800100" lvl="1" indent="-342900">
              <a:buFont typeface="Wingdings" panose="05000000000000000000" pitchFamily="2" charset="2"/>
              <a:buChar char="§"/>
            </a:pPr>
            <a:r>
              <a:rPr lang="fr-FR" sz="2000" dirty="0"/>
              <a:t>Fichier ERP </a:t>
            </a:r>
          </a:p>
          <a:p>
            <a:pPr marL="800100" lvl="1" indent="-342900">
              <a:buFont typeface="Wingdings" panose="05000000000000000000" pitchFamily="2" charset="2"/>
              <a:buChar char="§"/>
            </a:pPr>
            <a:r>
              <a:rPr lang="fr-FR" sz="2000" dirty="0"/>
              <a:t>Fichier WEB</a:t>
            </a:r>
          </a:p>
          <a:p>
            <a:pPr marL="800100" lvl="1" indent="-342900">
              <a:buFont typeface="Wingdings" panose="05000000000000000000" pitchFamily="2" charset="2"/>
              <a:buChar char="§"/>
            </a:pPr>
            <a:r>
              <a:rPr lang="fr-FR" sz="2000" dirty="0"/>
              <a:t>Fichier LIAISON</a:t>
            </a:r>
          </a:p>
          <a:p>
            <a:endParaRPr lang="fr-FR" sz="2000" dirty="0"/>
          </a:p>
          <a:p>
            <a:endParaRPr lang="fr-FR" sz="2000" dirty="0"/>
          </a:p>
          <a:p>
            <a:r>
              <a:rPr lang="fr-FR" sz="2000" b="1" dirty="0"/>
              <a:t>Problèmes rencontrés :</a:t>
            </a:r>
          </a:p>
          <a:p>
            <a:pPr marL="800100" lvl="1" indent="-342900">
              <a:buFont typeface="Wingdings" panose="05000000000000000000" pitchFamily="2" charset="2"/>
              <a:buChar char="§"/>
            </a:pPr>
            <a:r>
              <a:rPr lang="fr-FR" sz="2000" dirty="0"/>
              <a:t>La gestion des stocks déconnectée</a:t>
            </a:r>
          </a:p>
          <a:p>
            <a:pPr marL="800100" lvl="1" indent="-342900">
              <a:buFont typeface="Wingdings" panose="05000000000000000000" pitchFamily="2" charset="2"/>
              <a:buChar char="§"/>
            </a:pPr>
            <a:r>
              <a:rPr lang="fr-FR" sz="2000" dirty="0"/>
              <a:t>Pas de MAJ automatique du site internet</a:t>
            </a:r>
          </a:p>
          <a:p>
            <a:pPr marL="800100" lvl="1" indent="-342900">
              <a:buFont typeface="Wingdings" panose="05000000000000000000" pitchFamily="2" charset="2"/>
              <a:buChar char="§"/>
            </a:pPr>
            <a:r>
              <a:rPr lang="fr-FR" sz="2000" dirty="0"/>
              <a:t>Peu de visualisations et projections </a:t>
            </a:r>
          </a:p>
          <a:p>
            <a:pPr marL="800100" lvl="1" indent="-342900">
              <a:buFont typeface="+mj-lt"/>
              <a:buAutoNum type="arabicPeriod"/>
            </a:pPr>
            <a:endParaRPr lang="fr-FR" dirty="0"/>
          </a:p>
        </p:txBody>
      </p:sp>
      <p:sp>
        <p:nvSpPr>
          <p:cNvPr id="11" name="ZoneTexte 10">
            <a:extLst>
              <a:ext uri="{FF2B5EF4-FFF2-40B4-BE49-F238E27FC236}">
                <a16:creationId xmlns:a16="http://schemas.microsoft.com/office/drawing/2014/main" id="{7E1938CB-9BAB-4F1D-940C-C22FB26807D1}"/>
              </a:ext>
            </a:extLst>
          </p:cNvPr>
          <p:cNvSpPr txBox="1"/>
          <p:nvPr/>
        </p:nvSpPr>
        <p:spPr>
          <a:xfrm>
            <a:off x="7969415" y="2042596"/>
            <a:ext cx="4036290" cy="4031873"/>
          </a:xfrm>
          <a:prstGeom prst="rect">
            <a:avLst/>
          </a:prstGeom>
          <a:noFill/>
        </p:spPr>
        <p:txBody>
          <a:bodyPr wrap="square" rtlCol="0">
            <a:spAutoFit/>
          </a:bodyPr>
          <a:lstStyle/>
          <a:p>
            <a:r>
              <a:rPr lang="fr-FR" sz="2000" b="1" dirty="0"/>
              <a:t>Les effets immédiats :</a:t>
            </a:r>
          </a:p>
          <a:p>
            <a:pPr marL="800100" lvl="1" indent="-342900">
              <a:buFont typeface="Wingdings" panose="05000000000000000000" pitchFamily="2" charset="2"/>
              <a:buChar char="§"/>
            </a:pPr>
            <a:r>
              <a:rPr lang="fr-FR" sz="2000" dirty="0"/>
              <a:t>Gestion simplifiée des stocks</a:t>
            </a:r>
          </a:p>
          <a:p>
            <a:pPr marL="800100" lvl="1" indent="-342900">
              <a:buFont typeface="Wingdings" panose="05000000000000000000" pitchFamily="2" charset="2"/>
              <a:buChar char="§"/>
            </a:pPr>
            <a:r>
              <a:rPr lang="fr-FR" sz="2000" dirty="0"/>
              <a:t>MAJ simplifiée des données du site internet</a:t>
            </a:r>
          </a:p>
          <a:p>
            <a:pPr marL="800100" lvl="1" indent="-342900">
              <a:buFont typeface="Wingdings" panose="05000000000000000000" pitchFamily="2" charset="2"/>
              <a:buChar char="§"/>
            </a:pPr>
            <a:r>
              <a:rPr lang="fr-FR" sz="2000" dirty="0"/>
              <a:t>Analyse croisée des prix des produits</a:t>
            </a:r>
          </a:p>
          <a:p>
            <a:endParaRPr lang="fr-FR" sz="2000" dirty="0"/>
          </a:p>
          <a:p>
            <a:r>
              <a:rPr lang="fr-FR" sz="2000" b="1" dirty="0"/>
              <a:t>Les gains futurs :</a:t>
            </a:r>
          </a:p>
          <a:p>
            <a:pPr marL="800100" lvl="1" indent="-342900">
              <a:buFont typeface="Wingdings" panose="05000000000000000000" pitchFamily="2" charset="2"/>
              <a:buChar char="§"/>
            </a:pPr>
            <a:r>
              <a:rPr lang="fr-FR" sz="2000" dirty="0"/>
              <a:t>Analyse des ventes</a:t>
            </a:r>
          </a:p>
          <a:p>
            <a:pPr marL="800100" lvl="1" indent="-342900">
              <a:buFont typeface="Wingdings" panose="05000000000000000000" pitchFamily="2" charset="2"/>
              <a:buChar char="§"/>
            </a:pPr>
            <a:r>
              <a:rPr lang="fr-FR" sz="2000" dirty="0"/>
              <a:t>Prévisions sur les chiffres</a:t>
            </a:r>
          </a:p>
          <a:p>
            <a:pPr marL="800100" lvl="1" indent="-342900">
              <a:buFont typeface="Wingdings" panose="05000000000000000000" pitchFamily="2" charset="2"/>
              <a:buChar char="§"/>
            </a:pPr>
            <a:r>
              <a:rPr lang="fr-FR" sz="2000" b="1" dirty="0">
                <a:solidFill>
                  <a:srgbClr val="AD283B"/>
                </a:solidFill>
              </a:rPr>
              <a:t>1 M de CA </a:t>
            </a:r>
            <a:r>
              <a:rPr lang="fr-FR" sz="2000" b="1" dirty="0">
                <a:solidFill>
                  <a:srgbClr val="AD283B"/>
                </a:solidFill>
                <a:sym typeface="Wingdings" panose="05000000000000000000" pitchFamily="2" charset="2"/>
              </a:rPr>
              <a:t></a:t>
            </a:r>
            <a:endParaRPr lang="fr-FR" sz="2000" b="1" dirty="0">
              <a:solidFill>
                <a:srgbClr val="AD283B"/>
              </a:solidFill>
            </a:endParaRPr>
          </a:p>
          <a:p>
            <a:pPr marL="800100" lvl="1" indent="-342900">
              <a:buFont typeface="Wingdings" panose="05000000000000000000" pitchFamily="2" charset="2"/>
              <a:buChar char="§"/>
            </a:pPr>
            <a:endParaRPr lang="fr-FR" dirty="0"/>
          </a:p>
        </p:txBody>
      </p:sp>
      <p:sp>
        <p:nvSpPr>
          <p:cNvPr id="12" name="ZoneTexte 11">
            <a:extLst>
              <a:ext uri="{FF2B5EF4-FFF2-40B4-BE49-F238E27FC236}">
                <a16:creationId xmlns:a16="http://schemas.microsoft.com/office/drawing/2014/main" id="{26C10A81-4603-4002-9EAB-37B38EE0C822}"/>
              </a:ext>
            </a:extLst>
          </p:cNvPr>
          <p:cNvSpPr txBox="1"/>
          <p:nvPr/>
        </p:nvSpPr>
        <p:spPr>
          <a:xfrm>
            <a:off x="5946918" y="3779691"/>
            <a:ext cx="1551709" cy="230832"/>
          </a:xfrm>
          <a:prstGeom prst="rect">
            <a:avLst/>
          </a:prstGeom>
          <a:noFill/>
        </p:spPr>
        <p:txBody>
          <a:bodyPr wrap="square" rtlCol="0">
            <a:spAutoFit/>
          </a:bodyPr>
          <a:lstStyle/>
          <a:p>
            <a:r>
              <a:rPr lang="fr-FR" sz="900" dirty="0">
                <a:solidFill>
                  <a:schemeClr val="bg1"/>
                </a:solidFill>
              </a:rPr>
              <a:t>OPTIMISATION</a:t>
            </a:r>
          </a:p>
        </p:txBody>
      </p:sp>
    </p:spTree>
    <p:extLst>
      <p:ext uri="{BB962C8B-B14F-4D97-AF65-F5344CB8AC3E}">
        <p14:creationId xmlns:p14="http://schemas.microsoft.com/office/powerpoint/2010/main" val="864255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F1542B-FFB0-4F04-9439-339150549F5D}"/>
              </a:ext>
            </a:extLst>
          </p:cNvPr>
          <p:cNvSpPr>
            <a:spLocks noGrp="1"/>
          </p:cNvSpPr>
          <p:nvPr>
            <p:ph type="title"/>
          </p:nvPr>
        </p:nvSpPr>
        <p:spPr/>
        <p:txBody>
          <a:bodyPr/>
          <a:lstStyle/>
          <a:p>
            <a:r>
              <a:rPr lang="fr-FR" dirty="0"/>
              <a:t>COMMENT OPTIMISER ?</a:t>
            </a:r>
          </a:p>
        </p:txBody>
      </p:sp>
      <p:graphicFrame>
        <p:nvGraphicFramePr>
          <p:cNvPr id="10" name="Espace réservé du contenu 9">
            <a:extLst>
              <a:ext uri="{FF2B5EF4-FFF2-40B4-BE49-F238E27FC236}">
                <a16:creationId xmlns:a16="http://schemas.microsoft.com/office/drawing/2014/main" id="{432C0FD6-3FBA-45BC-ACD6-F28A06A75AF4}"/>
              </a:ext>
            </a:extLst>
          </p:cNvPr>
          <p:cNvGraphicFramePr>
            <a:graphicFrameLocks noGrp="1"/>
          </p:cNvGraphicFramePr>
          <p:nvPr>
            <p:ph idx="1"/>
            <p:extLst>
              <p:ext uri="{D42A27DB-BD31-4B8C-83A1-F6EECF244321}">
                <p14:modId xmlns:p14="http://schemas.microsoft.com/office/powerpoint/2010/main" val="2705560169"/>
              </p:ext>
            </p:extLst>
          </p:nvPr>
        </p:nvGraphicFramePr>
        <p:xfrm>
          <a:off x="897468" y="4363135"/>
          <a:ext cx="10888134" cy="3750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ZoneTexte 10">
            <a:extLst>
              <a:ext uri="{FF2B5EF4-FFF2-40B4-BE49-F238E27FC236}">
                <a16:creationId xmlns:a16="http://schemas.microsoft.com/office/drawing/2014/main" id="{D63DC6D1-B78D-461A-94DD-F5D45E939710}"/>
              </a:ext>
            </a:extLst>
          </p:cNvPr>
          <p:cNvSpPr txBox="1"/>
          <p:nvPr/>
        </p:nvSpPr>
        <p:spPr>
          <a:xfrm>
            <a:off x="4497916" y="1503440"/>
            <a:ext cx="7332133" cy="2246769"/>
          </a:xfrm>
          <a:prstGeom prst="rect">
            <a:avLst/>
          </a:prstGeom>
          <a:noFill/>
        </p:spPr>
        <p:txBody>
          <a:bodyPr wrap="square" rtlCol="0">
            <a:spAutoFit/>
          </a:bodyPr>
          <a:lstStyle/>
          <a:p>
            <a:r>
              <a:rPr lang="fr-FR" sz="2000" b="1" dirty="0"/>
              <a:t>Traitement des données :</a:t>
            </a:r>
          </a:p>
          <a:p>
            <a:pPr marL="285750" indent="-285750">
              <a:buFont typeface="Arial" panose="020B0604020202020204" pitchFamily="34" charset="0"/>
              <a:buChar char="•"/>
            </a:pPr>
            <a:r>
              <a:rPr lang="fr-FR" sz="2000" dirty="0"/>
              <a:t>Corriger les erreurs de type</a:t>
            </a:r>
          </a:p>
          <a:p>
            <a:pPr marL="285750" indent="-285750">
              <a:buFont typeface="Arial" panose="020B0604020202020204" pitchFamily="34" charset="0"/>
              <a:buChar char="•"/>
            </a:pPr>
            <a:r>
              <a:rPr lang="fr-FR" sz="2000" dirty="0"/>
              <a:t>Supprimer les valeurs inutiles </a:t>
            </a:r>
          </a:p>
          <a:p>
            <a:pPr marL="285750" indent="-285750">
              <a:buFont typeface="Arial" panose="020B0604020202020204" pitchFamily="34" charset="0"/>
              <a:buChar char="•"/>
            </a:pPr>
            <a:r>
              <a:rPr lang="fr-FR" sz="2000" dirty="0"/>
              <a:t>Trouver des variables qui feront office de clé de jointure</a:t>
            </a:r>
          </a:p>
          <a:p>
            <a:pPr marL="285750" indent="-285750">
              <a:buFont typeface="Arial" panose="020B0604020202020204" pitchFamily="34" charset="0"/>
              <a:buChar char="•"/>
            </a:pPr>
            <a:r>
              <a:rPr lang="fr-FR" sz="2000" dirty="0"/>
              <a:t>S’assurer de l’unicité des clés primaires</a:t>
            </a:r>
          </a:p>
          <a:p>
            <a:pPr marL="285750" indent="-285750">
              <a:buFont typeface="Arial" panose="020B0604020202020204" pitchFamily="34" charset="0"/>
              <a:buChar char="•"/>
            </a:pPr>
            <a:r>
              <a:rPr lang="fr-FR" sz="2000" dirty="0"/>
              <a:t>Fusionner les jeux de données</a:t>
            </a:r>
          </a:p>
          <a:p>
            <a:pPr marL="285750" indent="-285750">
              <a:buFont typeface="Arial" panose="020B0604020202020204" pitchFamily="34" charset="0"/>
              <a:buChar char="•"/>
            </a:pPr>
            <a:r>
              <a:rPr lang="fr-FR" sz="2000" dirty="0"/>
              <a:t>S’assurer de la cohérence de nos données</a:t>
            </a:r>
          </a:p>
        </p:txBody>
      </p:sp>
      <p:sp>
        <p:nvSpPr>
          <p:cNvPr id="12" name="ZoneTexte 11">
            <a:extLst>
              <a:ext uri="{FF2B5EF4-FFF2-40B4-BE49-F238E27FC236}">
                <a16:creationId xmlns:a16="http://schemas.microsoft.com/office/drawing/2014/main" id="{1060838C-CEDE-4B93-927E-65297676C2FA}"/>
              </a:ext>
            </a:extLst>
          </p:cNvPr>
          <p:cNvSpPr txBox="1"/>
          <p:nvPr/>
        </p:nvSpPr>
        <p:spPr>
          <a:xfrm rot="19611008">
            <a:off x="3287855" y="5085391"/>
            <a:ext cx="1803400" cy="646331"/>
          </a:xfrm>
          <a:prstGeom prst="rect">
            <a:avLst/>
          </a:prstGeom>
          <a:noFill/>
        </p:spPr>
        <p:txBody>
          <a:bodyPr wrap="square" rtlCol="0">
            <a:spAutoFit/>
          </a:bodyPr>
          <a:lstStyle/>
          <a:p>
            <a:pPr algn="ctr"/>
            <a:r>
              <a:rPr lang="fr-FR" dirty="0"/>
              <a:t>Clé commune : </a:t>
            </a:r>
          </a:p>
          <a:p>
            <a:pPr algn="ctr"/>
            <a:r>
              <a:rPr lang="fr-FR" dirty="0" err="1"/>
              <a:t>product_id</a:t>
            </a:r>
            <a:endParaRPr lang="fr-FR" dirty="0"/>
          </a:p>
        </p:txBody>
      </p:sp>
      <p:sp>
        <p:nvSpPr>
          <p:cNvPr id="14" name="ZoneTexte 13">
            <a:extLst>
              <a:ext uri="{FF2B5EF4-FFF2-40B4-BE49-F238E27FC236}">
                <a16:creationId xmlns:a16="http://schemas.microsoft.com/office/drawing/2014/main" id="{8D321C52-6A10-4319-8664-AFA3F8B5D6B5}"/>
              </a:ext>
            </a:extLst>
          </p:cNvPr>
          <p:cNvSpPr txBox="1"/>
          <p:nvPr/>
        </p:nvSpPr>
        <p:spPr>
          <a:xfrm rot="1495174">
            <a:off x="7319433" y="5087783"/>
            <a:ext cx="2607733" cy="646331"/>
          </a:xfrm>
          <a:prstGeom prst="rect">
            <a:avLst/>
          </a:prstGeom>
          <a:noFill/>
        </p:spPr>
        <p:txBody>
          <a:bodyPr wrap="square" rtlCol="0">
            <a:spAutoFit/>
          </a:bodyPr>
          <a:lstStyle/>
          <a:p>
            <a:pPr algn="ctr"/>
            <a:r>
              <a:rPr lang="fr-FR" dirty="0"/>
              <a:t>Clé commune : </a:t>
            </a:r>
          </a:p>
          <a:p>
            <a:pPr algn="ctr"/>
            <a:r>
              <a:rPr lang="fr-FR" dirty="0" err="1"/>
              <a:t>Id_web</a:t>
            </a:r>
            <a:r>
              <a:rPr lang="fr-FR" dirty="0"/>
              <a:t> = </a:t>
            </a:r>
            <a:r>
              <a:rPr lang="fr-FR" dirty="0" err="1"/>
              <a:t>sku</a:t>
            </a:r>
            <a:endParaRPr lang="fr-FR" dirty="0"/>
          </a:p>
        </p:txBody>
      </p:sp>
      <p:pic>
        <p:nvPicPr>
          <p:cNvPr id="16" name="Image 15">
            <a:extLst>
              <a:ext uri="{FF2B5EF4-FFF2-40B4-BE49-F238E27FC236}">
                <a16:creationId xmlns:a16="http://schemas.microsoft.com/office/drawing/2014/main" id="{5D19E591-0A6E-477D-9A11-E36C2F3F3B54}"/>
              </a:ext>
            </a:extLst>
          </p:cNvPr>
          <p:cNvPicPr>
            <a:picLocks noChangeAspect="1"/>
          </p:cNvPicPr>
          <p:nvPr/>
        </p:nvPicPr>
        <p:blipFill>
          <a:blip r:embed="rId7"/>
          <a:stretch>
            <a:fillRect/>
          </a:stretch>
        </p:blipFill>
        <p:spPr>
          <a:xfrm>
            <a:off x="2597151" y="1712762"/>
            <a:ext cx="1714499" cy="1714499"/>
          </a:xfrm>
          <a:prstGeom prst="rect">
            <a:avLst/>
          </a:prstGeom>
        </p:spPr>
      </p:pic>
      <p:sp>
        <p:nvSpPr>
          <p:cNvPr id="17" name="ZoneTexte 16">
            <a:extLst>
              <a:ext uri="{FF2B5EF4-FFF2-40B4-BE49-F238E27FC236}">
                <a16:creationId xmlns:a16="http://schemas.microsoft.com/office/drawing/2014/main" id="{0B3CED42-E837-4DE0-B514-8F9B8F4D763C}"/>
              </a:ext>
            </a:extLst>
          </p:cNvPr>
          <p:cNvSpPr txBox="1"/>
          <p:nvPr/>
        </p:nvSpPr>
        <p:spPr>
          <a:xfrm>
            <a:off x="4497916" y="3879890"/>
            <a:ext cx="4419600" cy="400110"/>
          </a:xfrm>
          <a:prstGeom prst="rect">
            <a:avLst/>
          </a:prstGeom>
          <a:noFill/>
        </p:spPr>
        <p:txBody>
          <a:bodyPr wrap="square" rtlCol="0">
            <a:spAutoFit/>
          </a:bodyPr>
          <a:lstStyle/>
          <a:p>
            <a:r>
              <a:rPr lang="fr-FR" sz="2000" b="1" dirty="0"/>
              <a:t>Jointures entre nos fichiers : </a:t>
            </a:r>
          </a:p>
        </p:txBody>
      </p:sp>
      <p:cxnSp>
        <p:nvCxnSpPr>
          <p:cNvPr id="19" name="Connecteur droit 18">
            <a:extLst>
              <a:ext uri="{FF2B5EF4-FFF2-40B4-BE49-F238E27FC236}">
                <a16:creationId xmlns:a16="http://schemas.microsoft.com/office/drawing/2014/main" id="{48F952DB-F964-4DED-8BAB-179055621981}"/>
              </a:ext>
            </a:extLst>
          </p:cNvPr>
          <p:cNvCxnSpPr>
            <a:cxnSpLocks/>
          </p:cNvCxnSpPr>
          <p:nvPr/>
        </p:nvCxnSpPr>
        <p:spPr>
          <a:xfrm>
            <a:off x="2733194" y="3859878"/>
            <a:ext cx="750146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5413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BC61B2-AD8E-4D7E-9B83-ED9875B3D118}"/>
              </a:ext>
            </a:extLst>
          </p:cNvPr>
          <p:cNvSpPr>
            <a:spLocks noGrp="1"/>
          </p:cNvSpPr>
          <p:nvPr>
            <p:ph type="title"/>
          </p:nvPr>
        </p:nvSpPr>
        <p:spPr/>
        <p:txBody>
          <a:bodyPr/>
          <a:lstStyle/>
          <a:p>
            <a:r>
              <a:rPr lang="fr-FR" dirty="0"/>
              <a:t>CLES DE JOINTURE</a:t>
            </a:r>
          </a:p>
        </p:txBody>
      </p:sp>
      <p:sp>
        <p:nvSpPr>
          <p:cNvPr id="3" name="Espace réservé du contenu 2">
            <a:extLst>
              <a:ext uri="{FF2B5EF4-FFF2-40B4-BE49-F238E27FC236}">
                <a16:creationId xmlns:a16="http://schemas.microsoft.com/office/drawing/2014/main" id="{B1751244-2B16-451E-A2CF-F67902FCB0F0}"/>
              </a:ext>
            </a:extLst>
          </p:cNvPr>
          <p:cNvSpPr>
            <a:spLocks noGrp="1"/>
          </p:cNvSpPr>
          <p:nvPr>
            <p:ph idx="1"/>
          </p:nvPr>
        </p:nvSpPr>
        <p:spPr>
          <a:xfrm>
            <a:off x="1447799" y="2286000"/>
            <a:ext cx="3759200" cy="3581400"/>
          </a:xfrm>
        </p:spPr>
        <p:txBody>
          <a:bodyPr/>
          <a:lstStyle/>
          <a:p>
            <a:pPr marL="0" indent="0">
              <a:buNone/>
            </a:pPr>
            <a:r>
              <a:rPr lang="fr-FR" sz="2400" b="1" dirty="0"/>
              <a:t>Fichier liaison :</a:t>
            </a:r>
          </a:p>
          <a:p>
            <a:pPr marL="0" indent="0">
              <a:buNone/>
            </a:pPr>
            <a:r>
              <a:rPr lang="fr-FR" dirty="0"/>
              <a:t>Contient 2 clés </a:t>
            </a:r>
          </a:p>
          <a:p>
            <a:pPr>
              <a:buFont typeface="Arial" panose="020B0604020202020204" pitchFamily="34" charset="0"/>
              <a:buChar char="•"/>
            </a:pPr>
            <a:r>
              <a:rPr lang="fr-FR" dirty="0" err="1"/>
              <a:t>Product_id</a:t>
            </a:r>
            <a:r>
              <a:rPr lang="fr-FR" dirty="0"/>
              <a:t> qui a 825 valeurs uniques sur 825 lignes -&gt; </a:t>
            </a:r>
            <a:r>
              <a:rPr lang="fr-FR" dirty="0">
                <a:solidFill>
                  <a:srgbClr val="AD283B"/>
                </a:solidFill>
              </a:rPr>
              <a:t>unicité vérifiée</a:t>
            </a:r>
          </a:p>
          <a:p>
            <a:pPr>
              <a:buFont typeface="Arial" panose="020B0604020202020204" pitchFamily="34" charset="0"/>
              <a:buChar char="•"/>
            </a:pPr>
            <a:r>
              <a:rPr lang="fr-FR" dirty="0" err="1"/>
              <a:t>Id_web</a:t>
            </a:r>
            <a:r>
              <a:rPr lang="fr-FR" dirty="0"/>
              <a:t> qui a 734 valeurs uniques sur 734 lignes -&gt; </a:t>
            </a:r>
            <a:r>
              <a:rPr lang="fr-FR" dirty="0">
                <a:solidFill>
                  <a:srgbClr val="AD283B"/>
                </a:solidFill>
              </a:rPr>
              <a:t>unicité vérifiée</a:t>
            </a:r>
          </a:p>
          <a:p>
            <a:pPr>
              <a:buFont typeface="Arial" panose="020B0604020202020204" pitchFamily="34" charset="0"/>
              <a:buChar char="•"/>
            </a:pPr>
            <a:endParaRPr lang="fr-FR" dirty="0"/>
          </a:p>
          <a:p>
            <a:pPr marL="0" indent="0">
              <a:buNone/>
            </a:pPr>
            <a:endParaRPr lang="fr-FR" dirty="0"/>
          </a:p>
        </p:txBody>
      </p:sp>
      <p:pic>
        <p:nvPicPr>
          <p:cNvPr id="6" name="Image 5">
            <a:extLst>
              <a:ext uri="{FF2B5EF4-FFF2-40B4-BE49-F238E27FC236}">
                <a16:creationId xmlns:a16="http://schemas.microsoft.com/office/drawing/2014/main" id="{49BAC9D4-D13B-4164-B2E1-C94DCDD220ED}"/>
              </a:ext>
            </a:extLst>
          </p:cNvPr>
          <p:cNvPicPr>
            <a:picLocks noChangeAspect="1"/>
          </p:cNvPicPr>
          <p:nvPr/>
        </p:nvPicPr>
        <p:blipFill>
          <a:blip r:embed="rId2"/>
          <a:stretch>
            <a:fillRect/>
          </a:stretch>
        </p:blipFill>
        <p:spPr>
          <a:xfrm rot="20409397">
            <a:off x="4622261" y="2333428"/>
            <a:ext cx="3099874" cy="3099874"/>
          </a:xfrm>
          <a:prstGeom prst="rect">
            <a:avLst/>
          </a:prstGeom>
        </p:spPr>
      </p:pic>
      <p:sp>
        <p:nvSpPr>
          <p:cNvPr id="8" name="ZoneTexte 7">
            <a:extLst>
              <a:ext uri="{FF2B5EF4-FFF2-40B4-BE49-F238E27FC236}">
                <a16:creationId xmlns:a16="http://schemas.microsoft.com/office/drawing/2014/main" id="{29A925BA-7DA5-4D9E-93A5-0C09C4AB62A2}"/>
              </a:ext>
            </a:extLst>
          </p:cNvPr>
          <p:cNvSpPr txBox="1"/>
          <p:nvPr/>
        </p:nvSpPr>
        <p:spPr>
          <a:xfrm>
            <a:off x="7947363" y="1805873"/>
            <a:ext cx="3609086" cy="4370427"/>
          </a:xfrm>
          <a:prstGeom prst="rect">
            <a:avLst/>
          </a:prstGeom>
          <a:noFill/>
        </p:spPr>
        <p:txBody>
          <a:bodyPr wrap="square" rtlCol="0">
            <a:spAutoFit/>
          </a:bodyPr>
          <a:lstStyle/>
          <a:p>
            <a:r>
              <a:rPr lang="fr-FR" sz="2400" b="1" dirty="0"/>
              <a:t>Fichier </a:t>
            </a:r>
            <a:r>
              <a:rPr lang="fr-FR" sz="2400" b="1" dirty="0" err="1"/>
              <a:t>erp</a:t>
            </a:r>
            <a:r>
              <a:rPr lang="fr-FR" sz="2400" b="1" dirty="0"/>
              <a:t> :</a:t>
            </a:r>
          </a:p>
          <a:p>
            <a:pPr>
              <a:lnSpc>
                <a:spcPct val="150000"/>
              </a:lnSpc>
            </a:pPr>
            <a:r>
              <a:rPr lang="fr-FR" sz="2000" dirty="0"/>
              <a:t>Contient 1 clé </a:t>
            </a:r>
          </a:p>
          <a:p>
            <a:pPr marL="285750" indent="-285750">
              <a:buFont typeface="Arial" panose="020B0604020202020204" pitchFamily="34" charset="0"/>
              <a:buChar char="•"/>
            </a:pPr>
            <a:r>
              <a:rPr lang="fr-FR" sz="2000" dirty="0" err="1"/>
              <a:t>Product_id</a:t>
            </a:r>
            <a:r>
              <a:rPr lang="fr-FR" sz="2000" dirty="0"/>
              <a:t> qui a 825 valeurs uniques sur 825 lignes -&gt; </a:t>
            </a:r>
            <a:r>
              <a:rPr lang="fr-FR" sz="2000" dirty="0">
                <a:solidFill>
                  <a:srgbClr val="AD283B"/>
                </a:solidFill>
              </a:rPr>
              <a:t>unicité vérifiée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0" indent="0">
              <a:buNone/>
            </a:pPr>
            <a:r>
              <a:rPr lang="fr-FR" sz="2000" b="1" dirty="0"/>
              <a:t>Fichier WEB :</a:t>
            </a:r>
          </a:p>
          <a:p>
            <a:pPr>
              <a:lnSpc>
                <a:spcPct val="150000"/>
              </a:lnSpc>
            </a:pPr>
            <a:r>
              <a:rPr lang="fr-FR" sz="2000" dirty="0"/>
              <a:t>Contient 1 clé </a:t>
            </a:r>
            <a:endParaRPr lang="fr-FR" sz="2000" b="1" dirty="0"/>
          </a:p>
          <a:p>
            <a:pPr marL="285750" indent="-285750">
              <a:buFont typeface="Arial" panose="020B0604020202020204" pitchFamily="34" charset="0"/>
              <a:buChar char="•"/>
            </a:pPr>
            <a:r>
              <a:rPr lang="fr-FR" sz="2000" dirty="0" err="1"/>
              <a:t>Sku</a:t>
            </a:r>
            <a:r>
              <a:rPr lang="fr-FR" sz="2000" dirty="0"/>
              <a:t> contient 714 valeurs uniques sur 1428 lignes -&gt; </a:t>
            </a:r>
            <a:r>
              <a:rPr lang="fr-FR" sz="2000" dirty="0">
                <a:solidFill>
                  <a:srgbClr val="AD283B"/>
                </a:solidFill>
                <a:highlight>
                  <a:srgbClr val="FFFF00"/>
                </a:highlight>
              </a:rPr>
              <a:t>unicité non vérifiée </a:t>
            </a:r>
          </a:p>
          <a:p>
            <a:endParaRPr lang="fr-FR" dirty="0"/>
          </a:p>
        </p:txBody>
      </p:sp>
    </p:spTree>
    <p:extLst>
      <p:ext uri="{BB962C8B-B14F-4D97-AF65-F5344CB8AC3E}">
        <p14:creationId xmlns:p14="http://schemas.microsoft.com/office/powerpoint/2010/main" val="4229334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A7CCB0-3BF4-4605-9DF3-13DE87E54A4D}"/>
              </a:ext>
            </a:extLst>
          </p:cNvPr>
          <p:cNvSpPr>
            <a:spLocks noGrp="1"/>
          </p:cNvSpPr>
          <p:nvPr>
            <p:ph type="title"/>
          </p:nvPr>
        </p:nvSpPr>
        <p:spPr/>
        <p:txBody>
          <a:bodyPr/>
          <a:lstStyle/>
          <a:p>
            <a:r>
              <a:rPr lang="fr-FR" dirty="0"/>
              <a:t>CLE PRIMAIRE DU FICHIER WEB</a:t>
            </a:r>
          </a:p>
        </p:txBody>
      </p:sp>
      <p:sp>
        <p:nvSpPr>
          <p:cNvPr id="3" name="Espace réservé du contenu 2">
            <a:extLst>
              <a:ext uri="{FF2B5EF4-FFF2-40B4-BE49-F238E27FC236}">
                <a16:creationId xmlns:a16="http://schemas.microsoft.com/office/drawing/2014/main" id="{D9E63AE7-839A-4F8E-A3D9-377C902DA019}"/>
              </a:ext>
            </a:extLst>
          </p:cNvPr>
          <p:cNvSpPr>
            <a:spLocks noGrp="1"/>
          </p:cNvSpPr>
          <p:nvPr>
            <p:ph idx="1"/>
          </p:nvPr>
        </p:nvSpPr>
        <p:spPr>
          <a:xfrm>
            <a:off x="1667934" y="2070100"/>
            <a:ext cx="3310467" cy="4406900"/>
          </a:xfrm>
        </p:spPr>
        <p:txBody>
          <a:bodyPr>
            <a:normAutofit lnSpcReduction="10000"/>
          </a:bodyPr>
          <a:lstStyle/>
          <a:p>
            <a:pPr>
              <a:buFont typeface="Wingdings" panose="05000000000000000000" pitchFamily="2" charset="2"/>
              <a:buChar char="§"/>
            </a:pPr>
            <a:r>
              <a:rPr lang="fr-FR" dirty="0">
                <a:solidFill>
                  <a:schemeClr val="tx1"/>
                </a:solidFill>
              </a:rPr>
              <a:t>Suppression des lignes avec valeurs nulles </a:t>
            </a:r>
          </a:p>
          <a:p>
            <a:pPr>
              <a:buFont typeface="Wingdings" panose="05000000000000000000" pitchFamily="2" charset="2"/>
              <a:buChar char="§"/>
            </a:pPr>
            <a:r>
              <a:rPr lang="fr-FR" dirty="0">
                <a:solidFill>
                  <a:schemeClr val="tx1"/>
                </a:solidFill>
              </a:rPr>
              <a:t>Repérage de 2 lignes particulières qui n’ont pas de </a:t>
            </a:r>
            <a:r>
              <a:rPr lang="fr-FR" dirty="0" err="1">
                <a:solidFill>
                  <a:schemeClr val="tx1"/>
                </a:solidFill>
              </a:rPr>
              <a:t>sku</a:t>
            </a:r>
            <a:r>
              <a:rPr lang="fr-FR" dirty="0">
                <a:solidFill>
                  <a:schemeClr val="tx1"/>
                </a:solidFill>
              </a:rPr>
              <a:t> mais qui contiennent des données</a:t>
            </a:r>
          </a:p>
          <a:p>
            <a:pPr>
              <a:buFont typeface="Wingdings" panose="05000000000000000000" pitchFamily="2" charset="2"/>
              <a:buChar char="§"/>
            </a:pPr>
            <a:r>
              <a:rPr lang="fr-FR" dirty="0">
                <a:solidFill>
                  <a:schemeClr val="tx1"/>
                </a:solidFill>
              </a:rPr>
              <a:t>Suppression des doublons de lignes « </a:t>
            </a:r>
            <a:r>
              <a:rPr lang="fr-FR" dirty="0" err="1">
                <a:solidFill>
                  <a:schemeClr val="tx1"/>
                </a:solidFill>
              </a:rPr>
              <a:t>attachment</a:t>
            </a:r>
            <a:r>
              <a:rPr lang="fr-FR" dirty="0">
                <a:solidFill>
                  <a:schemeClr val="tx1"/>
                </a:solidFill>
              </a:rPr>
              <a:t> » qui contiennent les données du sites (images, </a:t>
            </a:r>
            <a:r>
              <a:rPr lang="fr-FR" dirty="0" err="1">
                <a:solidFill>
                  <a:schemeClr val="tx1"/>
                </a:solidFill>
              </a:rPr>
              <a:t>etc</a:t>
            </a:r>
            <a:r>
              <a:rPr lang="fr-FR" dirty="0">
                <a:solidFill>
                  <a:schemeClr val="tx1"/>
                </a:solidFill>
              </a:rPr>
              <a:t>)</a:t>
            </a:r>
          </a:p>
          <a:p>
            <a:pPr>
              <a:buFont typeface="Wingdings" panose="05000000000000000000" pitchFamily="2" charset="2"/>
              <a:buChar char="§"/>
            </a:pPr>
            <a:r>
              <a:rPr lang="fr-FR" sz="2000" dirty="0" err="1"/>
              <a:t>Sku</a:t>
            </a:r>
            <a:r>
              <a:rPr lang="fr-FR" sz="2000" dirty="0"/>
              <a:t> contient 714 valeurs uniques sur 714 lignes -&gt; </a:t>
            </a:r>
            <a:r>
              <a:rPr lang="fr-FR" sz="2000" dirty="0">
                <a:solidFill>
                  <a:srgbClr val="AD283B"/>
                </a:solidFill>
              </a:rPr>
              <a:t>unicité vérifiée </a:t>
            </a:r>
          </a:p>
          <a:p>
            <a:pPr>
              <a:buFont typeface="Wingdings" panose="05000000000000000000" pitchFamily="2" charset="2"/>
              <a:buChar char="§"/>
            </a:pPr>
            <a:endParaRPr lang="fr-FR" dirty="0">
              <a:solidFill>
                <a:schemeClr val="tx1"/>
              </a:solidFill>
            </a:endParaRPr>
          </a:p>
          <a:p>
            <a:pPr>
              <a:buFont typeface="Wingdings" panose="05000000000000000000" pitchFamily="2" charset="2"/>
              <a:buChar char="§"/>
            </a:pPr>
            <a:endParaRPr lang="fr-FR" dirty="0">
              <a:solidFill>
                <a:schemeClr val="tx1"/>
              </a:solidFill>
            </a:endParaRPr>
          </a:p>
          <a:p>
            <a:pPr>
              <a:buFont typeface="Wingdings" panose="05000000000000000000" pitchFamily="2" charset="2"/>
              <a:buChar char="§"/>
            </a:pPr>
            <a:endParaRPr lang="fr-FR" dirty="0">
              <a:solidFill>
                <a:schemeClr val="tx1"/>
              </a:solidFill>
            </a:endParaRPr>
          </a:p>
        </p:txBody>
      </p:sp>
      <p:sp>
        <p:nvSpPr>
          <p:cNvPr id="4" name="ZoneTexte 3">
            <a:extLst>
              <a:ext uri="{FF2B5EF4-FFF2-40B4-BE49-F238E27FC236}">
                <a16:creationId xmlns:a16="http://schemas.microsoft.com/office/drawing/2014/main" id="{77B86139-76F9-4446-BE9F-0E870D1D8590}"/>
              </a:ext>
            </a:extLst>
          </p:cNvPr>
          <p:cNvSpPr txBox="1"/>
          <p:nvPr/>
        </p:nvSpPr>
        <p:spPr>
          <a:xfrm>
            <a:off x="8263466" y="2352966"/>
            <a:ext cx="5418667" cy="3693319"/>
          </a:xfrm>
          <a:prstGeom prst="rect">
            <a:avLst/>
          </a:prstGeom>
          <a:noFill/>
        </p:spPr>
        <p:txBody>
          <a:bodyPr wrap="square" rtlCol="0">
            <a:spAutoFit/>
          </a:bodyPr>
          <a:lstStyle/>
          <a:p>
            <a:r>
              <a:rPr lang="fr-FR" b="1" dirty="0"/>
              <a:t>Pierre-Jean Villa  </a:t>
            </a:r>
          </a:p>
          <a:p>
            <a:r>
              <a:rPr lang="fr-FR" dirty="0"/>
              <a:t>COTE ROTIE FONGEANT </a:t>
            </a:r>
          </a:p>
          <a:p>
            <a:r>
              <a:rPr lang="fr-FR" dirty="0"/>
              <a:t>2017 </a:t>
            </a:r>
          </a:p>
          <a:p>
            <a:endParaRPr lang="fr-FR" dirty="0"/>
          </a:p>
          <a:p>
            <a:endParaRPr lang="fr-FR" dirty="0"/>
          </a:p>
          <a:p>
            <a:endParaRPr lang="fr-FR" dirty="0"/>
          </a:p>
          <a:p>
            <a:endParaRPr lang="fr-FR" dirty="0"/>
          </a:p>
          <a:p>
            <a:endParaRPr lang="fr-FR" dirty="0"/>
          </a:p>
          <a:p>
            <a:endParaRPr lang="fr-FR" dirty="0"/>
          </a:p>
          <a:p>
            <a:endParaRPr lang="fr-FR" dirty="0"/>
          </a:p>
          <a:p>
            <a:r>
              <a:rPr lang="fr-FR" b="1" dirty="0"/>
              <a:t>Pierre-Jean Villa </a:t>
            </a:r>
          </a:p>
          <a:p>
            <a:r>
              <a:rPr lang="fr-FR" dirty="0"/>
              <a:t>CONDRIEU SUSPENDU </a:t>
            </a:r>
          </a:p>
          <a:p>
            <a:r>
              <a:rPr lang="fr-FR" dirty="0"/>
              <a:t>2018</a:t>
            </a:r>
          </a:p>
        </p:txBody>
      </p:sp>
      <p:pic>
        <p:nvPicPr>
          <p:cNvPr id="6" name="Image 5">
            <a:extLst>
              <a:ext uri="{FF2B5EF4-FFF2-40B4-BE49-F238E27FC236}">
                <a16:creationId xmlns:a16="http://schemas.microsoft.com/office/drawing/2014/main" id="{C01E87D6-DC0F-4FDD-9D56-5F5534387F0D}"/>
              </a:ext>
            </a:extLst>
          </p:cNvPr>
          <p:cNvPicPr>
            <a:picLocks noChangeAspect="1"/>
          </p:cNvPicPr>
          <p:nvPr/>
        </p:nvPicPr>
        <p:blipFill rotWithShape="1">
          <a:blip r:embed="rId2"/>
          <a:srcRect l="21352" r="20641"/>
          <a:stretch/>
        </p:blipFill>
        <p:spPr>
          <a:xfrm>
            <a:off x="6811274" y="1652964"/>
            <a:ext cx="1380066" cy="2379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age 7">
            <a:extLst>
              <a:ext uri="{FF2B5EF4-FFF2-40B4-BE49-F238E27FC236}">
                <a16:creationId xmlns:a16="http://schemas.microsoft.com/office/drawing/2014/main" id="{73158119-E7EC-464C-9DE3-1EBAFAD66C98}"/>
              </a:ext>
            </a:extLst>
          </p:cNvPr>
          <p:cNvPicPr>
            <a:picLocks noChangeAspect="1"/>
          </p:cNvPicPr>
          <p:nvPr/>
        </p:nvPicPr>
        <p:blipFill>
          <a:blip r:embed="rId3"/>
          <a:stretch>
            <a:fillRect/>
          </a:stretch>
        </p:blipFill>
        <p:spPr>
          <a:xfrm>
            <a:off x="6811274" y="4199626"/>
            <a:ext cx="1380066" cy="24151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Légende : flèche vers la droite 8">
            <a:extLst>
              <a:ext uri="{FF2B5EF4-FFF2-40B4-BE49-F238E27FC236}">
                <a16:creationId xmlns:a16="http://schemas.microsoft.com/office/drawing/2014/main" id="{08C543A5-FCB3-4259-A972-66543F0CE90E}"/>
              </a:ext>
            </a:extLst>
          </p:cNvPr>
          <p:cNvSpPr/>
          <p:nvPr/>
        </p:nvSpPr>
        <p:spPr>
          <a:xfrm>
            <a:off x="2035834" y="2665562"/>
            <a:ext cx="4494362" cy="1199072"/>
          </a:xfrm>
          <a:prstGeom prst="rightArrowCallout">
            <a:avLst>
              <a:gd name="adj1" fmla="val 17806"/>
              <a:gd name="adj2" fmla="val 25000"/>
              <a:gd name="adj3" fmla="val 25000"/>
              <a:gd name="adj4" fmla="val 64977"/>
            </a:avLst>
          </a:prstGeom>
          <a:noFill/>
          <a:ln w="9525" cap="flat" cmpd="sng" algn="ctr">
            <a:solidFill>
              <a:srgbClr val="AD283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Tree>
    <p:extLst>
      <p:ext uri="{BB962C8B-B14F-4D97-AF65-F5344CB8AC3E}">
        <p14:creationId xmlns:p14="http://schemas.microsoft.com/office/powerpoint/2010/main" val="2859716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6E8867-A3F2-4C35-B844-089AF245E441}"/>
              </a:ext>
            </a:extLst>
          </p:cNvPr>
          <p:cNvSpPr>
            <a:spLocks noGrp="1"/>
          </p:cNvSpPr>
          <p:nvPr>
            <p:ph type="title"/>
          </p:nvPr>
        </p:nvSpPr>
        <p:spPr/>
        <p:txBody>
          <a:bodyPr/>
          <a:lstStyle/>
          <a:p>
            <a:r>
              <a:rPr lang="fr-FR" dirty="0"/>
              <a:t>JOINTURE DES DONNEES</a:t>
            </a:r>
          </a:p>
        </p:txBody>
      </p:sp>
      <p:sp>
        <p:nvSpPr>
          <p:cNvPr id="3" name="Espace réservé du contenu 2">
            <a:extLst>
              <a:ext uri="{FF2B5EF4-FFF2-40B4-BE49-F238E27FC236}">
                <a16:creationId xmlns:a16="http://schemas.microsoft.com/office/drawing/2014/main" id="{EB91DC16-4BF3-4D1B-ACDD-6B71134C08AB}"/>
              </a:ext>
            </a:extLst>
          </p:cNvPr>
          <p:cNvSpPr>
            <a:spLocks noGrp="1"/>
          </p:cNvSpPr>
          <p:nvPr>
            <p:ph idx="1"/>
          </p:nvPr>
        </p:nvSpPr>
        <p:spPr>
          <a:xfrm>
            <a:off x="6939054" y="2203127"/>
            <a:ext cx="3114136" cy="3581400"/>
          </a:xfrm>
        </p:spPr>
        <p:txBody>
          <a:bodyPr/>
          <a:lstStyle/>
          <a:p>
            <a:pPr>
              <a:buFont typeface="Wingdings" panose="05000000000000000000" pitchFamily="2" charset="2"/>
              <a:buChar char="§"/>
            </a:pPr>
            <a:r>
              <a:rPr lang="fr-FR" dirty="0"/>
              <a:t>Fusion de ERP et Liaison </a:t>
            </a:r>
          </a:p>
          <a:p>
            <a:pPr>
              <a:buFont typeface="Wingdings" panose="05000000000000000000" pitchFamily="2" charset="2"/>
              <a:buChar char="§"/>
            </a:pPr>
            <a:r>
              <a:rPr lang="fr-FR" dirty="0"/>
              <a:t>Fusion du </a:t>
            </a:r>
            <a:r>
              <a:rPr lang="fr-FR" dirty="0" err="1"/>
              <a:t>dataset</a:t>
            </a:r>
            <a:r>
              <a:rPr lang="fr-FR" dirty="0"/>
              <a:t> obtenu avec WEB</a:t>
            </a:r>
          </a:p>
          <a:p>
            <a:pPr>
              <a:buFont typeface="Wingdings" panose="05000000000000000000" pitchFamily="2" charset="2"/>
              <a:buChar char="§"/>
            </a:pPr>
            <a:r>
              <a:rPr lang="fr-FR" dirty="0"/>
              <a:t>Constatation de la présence de 111 lignes qui n’ont pas de correspondance</a:t>
            </a:r>
          </a:p>
          <a:p>
            <a:pPr>
              <a:buFont typeface="Wingdings" panose="05000000000000000000" pitchFamily="2" charset="2"/>
              <a:buChar char="§"/>
            </a:pPr>
            <a:r>
              <a:rPr lang="fr-FR" dirty="0">
                <a:solidFill>
                  <a:srgbClr val="AD283B"/>
                </a:solidFill>
              </a:rPr>
              <a:t>Notre </a:t>
            </a:r>
            <a:r>
              <a:rPr lang="fr-FR" dirty="0" err="1">
                <a:solidFill>
                  <a:srgbClr val="AD283B"/>
                </a:solidFill>
              </a:rPr>
              <a:t>dataset</a:t>
            </a:r>
            <a:r>
              <a:rPr lang="fr-FR" dirty="0">
                <a:solidFill>
                  <a:srgbClr val="AD283B"/>
                </a:solidFill>
              </a:rPr>
              <a:t> est enfin prêt !</a:t>
            </a:r>
          </a:p>
          <a:p>
            <a:pPr>
              <a:buFont typeface="Wingdings" panose="05000000000000000000" pitchFamily="2" charset="2"/>
              <a:buChar char="§"/>
            </a:pPr>
            <a:endParaRPr lang="fr-FR" dirty="0"/>
          </a:p>
        </p:txBody>
      </p:sp>
      <p:sp>
        <p:nvSpPr>
          <p:cNvPr id="6" name="Rectangle 5">
            <a:extLst>
              <a:ext uri="{FF2B5EF4-FFF2-40B4-BE49-F238E27FC236}">
                <a16:creationId xmlns:a16="http://schemas.microsoft.com/office/drawing/2014/main" id="{6F843CAA-B919-4994-ABE1-CE4E192E6C0F}"/>
              </a:ext>
            </a:extLst>
          </p:cNvPr>
          <p:cNvSpPr/>
          <p:nvPr/>
        </p:nvSpPr>
        <p:spPr>
          <a:xfrm>
            <a:off x="7275933" y="3670280"/>
            <a:ext cx="3114136" cy="1242204"/>
          </a:xfrm>
          <a:prstGeom prst="rect">
            <a:avLst/>
          </a:prstGeom>
          <a:noFill/>
          <a:ln w="9525" cap="flat" cmpd="sng" algn="ctr">
            <a:solidFill>
              <a:srgbClr val="AD283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fr-FR"/>
          </a:p>
        </p:txBody>
      </p:sp>
      <p:pic>
        <p:nvPicPr>
          <p:cNvPr id="10" name="Image 9">
            <a:extLst>
              <a:ext uri="{FF2B5EF4-FFF2-40B4-BE49-F238E27FC236}">
                <a16:creationId xmlns:a16="http://schemas.microsoft.com/office/drawing/2014/main" id="{7C2FE02A-45E3-43E8-BBC3-4EE721A9E3B7}"/>
              </a:ext>
            </a:extLst>
          </p:cNvPr>
          <p:cNvPicPr>
            <a:picLocks noChangeAspect="1"/>
          </p:cNvPicPr>
          <p:nvPr/>
        </p:nvPicPr>
        <p:blipFill>
          <a:blip r:embed="rId2"/>
          <a:stretch>
            <a:fillRect/>
          </a:stretch>
        </p:blipFill>
        <p:spPr>
          <a:xfrm>
            <a:off x="1617452" y="2033418"/>
            <a:ext cx="5075750" cy="3920819"/>
          </a:xfrm>
          <a:prstGeom prst="rect">
            <a:avLst/>
          </a:prstGeom>
        </p:spPr>
      </p:pic>
    </p:spTree>
    <p:extLst>
      <p:ext uri="{BB962C8B-B14F-4D97-AF65-F5344CB8AC3E}">
        <p14:creationId xmlns:p14="http://schemas.microsoft.com/office/powerpoint/2010/main" val="1230833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40955976-D283-46FF-A106-2583FE9176DF}"/>
              </a:ext>
            </a:extLst>
          </p:cNvPr>
          <p:cNvPicPr>
            <a:picLocks noChangeAspect="1"/>
          </p:cNvPicPr>
          <p:nvPr/>
        </p:nvPicPr>
        <p:blipFill rotWithShape="1">
          <a:blip r:embed="rId2"/>
          <a:srcRect l="6736" r="12192"/>
          <a:stretch/>
        </p:blipFill>
        <p:spPr>
          <a:xfrm>
            <a:off x="6926740" y="2307817"/>
            <a:ext cx="4853486" cy="3993934"/>
          </a:xfrm>
          <a:prstGeom prst="rect">
            <a:avLst/>
          </a:prstGeom>
        </p:spPr>
      </p:pic>
      <p:sp>
        <p:nvSpPr>
          <p:cNvPr id="2" name="Titre 1">
            <a:extLst>
              <a:ext uri="{FF2B5EF4-FFF2-40B4-BE49-F238E27FC236}">
                <a16:creationId xmlns:a16="http://schemas.microsoft.com/office/drawing/2014/main" id="{5B2FCAD6-E205-4423-A70E-04BF3FEE884A}"/>
              </a:ext>
            </a:extLst>
          </p:cNvPr>
          <p:cNvSpPr>
            <a:spLocks noGrp="1"/>
          </p:cNvSpPr>
          <p:nvPr>
            <p:ph type="title"/>
          </p:nvPr>
        </p:nvSpPr>
        <p:spPr/>
        <p:txBody>
          <a:bodyPr/>
          <a:lstStyle/>
          <a:p>
            <a:r>
              <a:rPr lang="fr-FR" dirty="0"/>
              <a:t>CHIFFRE D’AFFAIRES</a:t>
            </a:r>
          </a:p>
        </p:txBody>
      </p:sp>
      <p:graphicFrame>
        <p:nvGraphicFramePr>
          <p:cNvPr id="8" name="Graphique 7">
            <a:extLst>
              <a:ext uri="{FF2B5EF4-FFF2-40B4-BE49-F238E27FC236}">
                <a16:creationId xmlns:a16="http://schemas.microsoft.com/office/drawing/2014/main" id="{420F389E-B56F-48A8-8565-83B48A54E942}"/>
              </a:ext>
            </a:extLst>
          </p:cNvPr>
          <p:cNvGraphicFramePr/>
          <p:nvPr>
            <p:extLst>
              <p:ext uri="{D42A27DB-BD31-4B8C-83A1-F6EECF244321}">
                <p14:modId xmlns:p14="http://schemas.microsoft.com/office/powerpoint/2010/main" val="1473504978"/>
              </p:ext>
            </p:extLst>
          </p:nvPr>
        </p:nvGraphicFramePr>
        <p:xfrm>
          <a:off x="839976" y="1722458"/>
          <a:ext cx="6086764" cy="47154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e 10">
            <a:extLst>
              <a:ext uri="{FF2B5EF4-FFF2-40B4-BE49-F238E27FC236}">
                <a16:creationId xmlns:a16="http://schemas.microsoft.com/office/drawing/2014/main" id="{4B2E52D9-B84F-4ECB-AE61-6E74374A3CB5}"/>
              </a:ext>
            </a:extLst>
          </p:cNvPr>
          <p:cNvGraphicFramePr/>
          <p:nvPr>
            <p:extLst>
              <p:ext uri="{D42A27DB-BD31-4B8C-83A1-F6EECF244321}">
                <p14:modId xmlns:p14="http://schemas.microsoft.com/office/powerpoint/2010/main" val="2747833258"/>
              </p:ext>
            </p:extLst>
          </p:nvPr>
        </p:nvGraphicFramePr>
        <p:xfrm>
          <a:off x="7099811" y="1268843"/>
          <a:ext cx="4507344" cy="28113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0198044"/>
      </p:ext>
    </p:extLst>
  </p:cSld>
  <p:clrMapOvr>
    <a:masterClrMapping/>
  </p:clrMapOvr>
</p:sld>
</file>

<file path=ppt/theme/theme1.xml><?xml version="1.0" encoding="utf-8"?>
<a:theme xmlns:a="http://schemas.openxmlformats.org/drawingml/2006/main" name="Cadrage">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TM10001105[[fn=Cadrage]]</Template>
  <TotalTime>4040</TotalTime>
  <Words>576</Words>
  <Application>Microsoft Office PowerPoint</Application>
  <PresentationFormat>Grand écran</PresentationFormat>
  <Paragraphs>137</Paragraphs>
  <Slides>15</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15</vt:i4>
      </vt:variant>
    </vt:vector>
  </HeadingPairs>
  <TitlesOfParts>
    <vt:vector size="20" baseType="lpstr">
      <vt:lpstr>Arial</vt:lpstr>
      <vt:lpstr>Arial Unicode MS</vt:lpstr>
      <vt:lpstr>Franklin Gothic Book</vt:lpstr>
      <vt:lpstr>Wingdings</vt:lpstr>
      <vt:lpstr>Cadrage</vt:lpstr>
      <vt:lpstr>OPTIMISER LES Données :  l’avenir DE BOTTLENECK?</vt:lpstr>
      <vt:lpstr>LES FRANCAIS BOIVENT MOINS</vt:lpstr>
      <vt:lpstr>MAIS LE E-COMMERCE VIN EXPLOSE</vt:lpstr>
      <vt:lpstr>POURQUOI OPTIMISER ?</vt:lpstr>
      <vt:lpstr>COMMENT OPTIMISER ?</vt:lpstr>
      <vt:lpstr>CLES DE JOINTURE</vt:lpstr>
      <vt:lpstr>CLE PRIMAIRE DU FICHIER WEB</vt:lpstr>
      <vt:lpstr>JOINTURE DES DONNEES</vt:lpstr>
      <vt:lpstr>CHIFFRE D’AFFAIRES</vt:lpstr>
      <vt:lpstr>ANALYSE DES PRIX</vt:lpstr>
      <vt:lpstr>DISTRIBUTION DES PRIX</vt:lpstr>
      <vt:lpstr>VALEURS ABERRANTES</vt:lpstr>
      <vt:lpstr>ANALYSE DES VALEURS ABERRANTES</vt:lpstr>
      <vt:lpstr>CONCLUSION</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 DATAImmo »</dc:title>
  <dc:creator>Lokman A.</dc:creator>
  <cp:lastModifiedBy>Lokman A.</cp:lastModifiedBy>
  <cp:revision>121</cp:revision>
  <dcterms:created xsi:type="dcterms:W3CDTF">2023-01-08T22:27:02Z</dcterms:created>
  <dcterms:modified xsi:type="dcterms:W3CDTF">2023-03-04T10:21:49Z</dcterms:modified>
</cp:coreProperties>
</file>